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0" r:id="rId4"/>
    <p:sldId id="261" r:id="rId5"/>
    <p:sldId id="264" r:id="rId6"/>
    <p:sldId id="263" r:id="rId7"/>
    <p:sldId id="258" r:id="rId8"/>
    <p:sldId id="289" r:id="rId9"/>
    <p:sldId id="288" r:id="rId10"/>
    <p:sldId id="279" r:id="rId11"/>
    <p:sldId id="274" r:id="rId12"/>
    <p:sldId id="275" r:id="rId13"/>
    <p:sldId id="276" r:id="rId14"/>
    <p:sldId id="267" r:id="rId15"/>
    <p:sldId id="280" r:id="rId16"/>
    <p:sldId id="282" r:id="rId17"/>
    <p:sldId id="273" r:id="rId1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9" autoAdjust="0"/>
    <p:restoredTop sz="86387" autoAdjust="0"/>
  </p:normalViewPr>
  <p:slideViewPr>
    <p:cSldViewPr snapToGrid="0">
      <p:cViewPr varScale="1">
        <p:scale>
          <a:sx n="68" d="100"/>
          <a:sy n="68" d="100"/>
        </p:scale>
        <p:origin x="144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EA389-49E0-4674-BF75-57428F08FB04}" type="datetimeFigureOut">
              <a:rPr lang="zh-TW" altLang="en-US" smtClean="0"/>
              <a:t>2023/3/13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F90CF-BEF1-4481-B716-93D6AFF963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1557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擴增實境</a:t>
            </a:r>
            <a:r>
              <a:rPr lang="en-US" altLang="zh-TW" dirty="0"/>
              <a:t>(AR)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F90CF-BEF1-4481-B716-93D6AFF9633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5987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dirty="0"/>
                  <a:t>跨越中心線</a:t>
                </a:r>
                <a:r>
                  <a:rPr lang="en-US" altLang="zh-TW" dirty="0"/>
                  <a:t>=</a:t>
                </a:r>
                <a:r>
                  <a:rPr lang="zh-TW" altLang="en-US" dirty="0"/>
                  <a:t>跨越雙黃線</a:t>
                </a:r>
                <a:endParaRPr lang="en-US" altLang="zh-TW" dirty="0"/>
              </a:p>
              <a:p>
                <a:endParaRPr lang="en-US" altLang="zh-TW" dirty="0"/>
              </a:p>
              <a:p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η</a:t>
                </a:r>
                <a:r>
                  <a:rPr lang="en-US" altLang="zh-TW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altLang="zh-TW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zh-TW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或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η</a:t>
                </a:r>
                <a:r>
                  <a:rPr lang="en-US" altLang="zh-TW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zh-TW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越大，自變數對依變數就越重要。若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.01 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≤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η</a:t>
                </a:r>
                <a:r>
                  <a:rPr lang="en-US" altLang="zh-TW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altLang="zh-TW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 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&lt;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.058</a:t>
                </a:r>
                <a:r>
                  <a:rPr lang="zh-TW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為小效果，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.058 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≤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η</a:t>
                </a:r>
                <a:r>
                  <a:rPr lang="en-US" altLang="zh-TW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altLang="zh-TW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 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&lt;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.138</a:t>
                </a:r>
                <a:r>
                  <a:rPr lang="zh-TW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為中效果，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.138 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≤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η</a:t>
                </a:r>
                <a:r>
                  <a:rPr lang="en-US" altLang="zh-TW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altLang="zh-TW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zh-TW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為大效果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F90CF-BEF1-4481-B716-93D6AFF9633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9201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zh-TW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dirty="0"/>
                  <a:t>跨越中心線</a:t>
                </a:r>
                <a:r>
                  <a:rPr lang="en-US" altLang="zh-TW" dirty="0"/>
                  <a:t>=</a:t>
                </a:r>
                <a:r>
                  <a:rPr lang="zh-TW" altLang="en-US" dirty="0"/>
                  <a:t>跨越雙黃線</a:t>
                </a:r>
                <a:endParaRPr lang="en-US" altLang="zh-TW" dirty="0"/>
              </a:p>
              <a:p>
                <a:endParaRPr lang="en-US" altLang="zh-TW" dirty="0"/>
              </a:p>
              <a:p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η</a:t>
                </a:r>
                <a:r>
                  <a:rPr lang="en-US" altLang="zh-TW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altLang="zh-TW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zh-TW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或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η</a:t>
                </a:r>
                <a:r>
                  <a:rPr lang="en-US" altLang="zh-TW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zh-TW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越大，自變數對依變數就越重要。若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.01 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≤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η</a:t>
                </a:r>
                <a:r>
                  <a:rPr lang="en-US" altLang="zh-TW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altLang="zh-TW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 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&lt;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.058</a:t>
                </a:r>
                <a:r>
                  <a:rPr lang="zh-TW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為小效果，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.058 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≤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η</a:t>
                </a:r>
                <a:r>
                  <a:rPr lang="en-US" altLang="zh-TW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altLang="zh-TW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 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&lt;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.138</a:t>
                </a:r>
                <a:r>
                  <a:rPr lang="zh-TW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為中效果，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.138 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≤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η</a:t>
                </a:r>
                <a:r>
                  <a:rPr lang="en-US" altLang="zh-TW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altLang="zh-TW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zh-TW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為大效果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F90CF-BEF1-4481-B716-93D6AFF9633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4742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dirty="0"/>
                  <a:t>達到目標路口的接近速度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dirty="0"/>
                  <a:t>跨越中心線</a:t>
                </a:r>
                <a:r>
                  <a:rPr lang="en-US" altLang="zh-TW" dirty="0"/>
                  <a:t>=</a:t>
                </a:r>
                <a:r>
                  <a:rPr lang="zh-TW" altLang="en-US" dirty="0"/>
                  <a:t>跨越雙黃線</a:t>
                </a:r>
                <a:endParaRPr lang="en-US" altLang="zh-TW" dirty="0"/>
              </a:p>
              <a:p>
                <a:endParaRPr lang="en-US" altLang="zh-TW" dirty="0"/>
              </a:p>
              <a:p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η</a:t>
                </a:r>
                <a:r>
                  <a:rPr lang="en-US" altLang="zh-TW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altLang="zh-TW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zh-TW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或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η</a:t>
                </a:r>
                <a:r>
                  <a:rPr lang="en-US" altLang="zh-TW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zh-TW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越大，自變數對依變數就越重要。若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.01 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≤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η</a:t>
                </a:r>
                <a:r>
                  <a:rPr lang="en-US" altLang="zh-TW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altLang="zh-TW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 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&lt;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.058</a:t>
                </a:r>
                <a:r>
                  <a:rPr lang="zh-TW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為小效果，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.058 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≤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η</a:t>
                </a:r>
                <a:r>
                  <a:rPr lang="en-US" altLang="zh-TW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altLang="zh-TW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 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&lt;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.138</a:t>
                </a:r>
                <a:r>
                  <a:rPr lang="zh-TW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為中效果，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.138 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≤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η</a:t>
                </a:r>
                <a:r>
                  <a:rPr lang="en-US" altLang="zh-TW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altLang="zh-TW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zh-TW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為大效果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F90CF-BEF1-4481-B716-93D6AFF96331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9929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dirty="0"/>
                  <a:t>跨越中心線</a:t>
                </a:r>
                <a:r>
                  <a:rPr lang="en-US" altLang="zh-TW" dirty="0"/>
                  <a:t>=</a:t>
                </a:r>
                <a:r>
                  <a:rPr lang="zh-TW" altLang="en-US" dirty="0"/>
                  <a:t>跨越雙黃線</a:t>
                </a:r>
                <a:endParaRPr lang="en-US" altLang="zh-TW" dirty="0"/>
              </a:p>
              <a:p>
                <a:endParaRPr lang="en-US" altLang="zh-TW" dirty="0"/>
              </a:p>
              <a:p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η</a:t>
                </a:r>
                <a:r>
                  <a:rPr lang="en-US" altLang="zh-TW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altLang="zh-TW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zh-TW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或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η</a:t>
                </a:r>
                <a:r>
                  <a:rPr lang="en-US" altLang="zh-TW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zh-TW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越大，自變數對依變數就越重要。若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.01 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≤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η</a:t>
                </a:r>
                <a:r>
                  <a:rPr lang="en-US" altLang="zh-TW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altLang="zh-TW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 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&lt;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.058</a:t>
                </a:r>
                <a:r>
                  <a:rPr lang="zh-TW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為小效果，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.058 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≤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η</a:t>
                </a:r>
                <a:r>
                  <a:rPr lang="en-US" altLang="zh-TW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altLang="zh-TW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 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&lt;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.138</a:t>
                </a:r>
                <a:r>
                  <a:rPr lang="zh-TW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為中效果，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.138 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≤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η</a:t>
                </a:r>
                <a:r>
                  <a:rPr lang="en-US" altLang="zh-TW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altLang="zh-TW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zh-TW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為大效果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F90CF-BEF1-4481-B716-93D6AFF96331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7780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F90CF-BEF1-4481-B716-93D6AFF96331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9238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F90CF-BEF1-4481-B716-93D6AFF96331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8326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F90CF-BEF1-4481-B716-93D6AFF9633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3683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TW" altLang="en-US" sz="1200" spc="0" dirty="0"/>
              <a:t>導航是一項駕駛任務及空間任務，因為駕駛員需要在環境中定位自己，所以駕駛員必須規劃他們的路線並估計成本和風險。而</a:t>
            </a:r>
            <a:r>
              <a:rPr lang="en-US" altLang="zh-TW" sz="1200" spc="0" dirty="0"/>
              <a:t>HUD</a:t>
            </a:r>
            <a:r>
              <a:rPr lang="zh-TW" altLang="en-US" sz="1200" spc="0" dirty="0"/>
              <a:t>可以同時注意到訊息及周遭環境並減少駕駛員的視線離開街道。但是</a:t>
            </a:r>
            <a:r>
              <a:rPr lang="en-US" altLang="zh-TW" sz="1200" spc="0" dirty="0"/>
              <a:t>HUD</a:t>
            </a:r>
            <a:r>
              <a:rPr lang="zh-TW" altLang="en-US" sz="1200" spc="0" dirty="0"/>
              <a:t>顯示的訊息不一定與環境相關，因此須將</a:t>
            </a:r>
            <a:r>
              <a:rPr lang="en-US" altLang="zh-TW" sz="1200" spc="0" dirty="0"/>
              <a:t>2D</a:t>
            </a:r>
            <a:r>
              <a:rPr lang="zh-TW" altLang="en-US" sz="1200" spc="0" dirty="0"/>
              <a:t>訊息投射到真實的駕駛情況，使駕駛員導航和駕駛的錯誤率下降。</a:t>
            </a:r>
          </a:p>
          <a:p>
            <a:pPr algn="l"/>
            <a:endParaRPr lang="en-US" altLang="zh-TW" sz="1200" spc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F90CF-BEF1-4481-B716-93D6AFF9633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6687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AR</a:t>
            </a:r>
            <a:r>
              <a:rPr lang="zh-TW" altLang="en-US" dirty="0"/>
              <a:t>的顯示訊息，可以讓駕駛員會覺得要走的路徑已經被標記在街道上，這可能可以使駕駛員更快速理解</a:t>
            </a:r>
            <a:r>
              <a:rPr lang="en-US" altLang="zh-TW" dirty="0"/>
              <a:t>AR</a:t>
            </a:r>
            <a:r>
              <a:rPr lang="zh-TW" altLang="en-US" dirty="0"/>
              <a:t>的訊息。虛擬和真實更加接近，這讓駕駛員不需要在相關訊息與實際環境中切換 。所以</a:t>
            </a:r>
            <a:r>
              <a:rPr lang="en-US" altLang="zh-TW" dirty="0"/>
              <a:t>AR</a:t>
            </a:r>
            <a:r>
              <a:rPr lang="zh-TW" altLang="en-US" dirty="0"/>
              <a:t>常被應用在導航上。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F90CF-BEF1-4481-B716-93D6AFF9633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7863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在過去的研究指出，與</a:t>
            </a:r>
            <a:r>
              <a:rPr lang="en-US" altLang="zh-TW" dirty="0"/>
              <a:t>HUD</a:t>
            </a:r>
            <a:r>
              <a:rPr lang="zh-TW" altLang="en-US" dirty="0"/>
              <a:t>相比，</a:t>
            </a:r>
            <a:r>
              <a:rPr lang="en-US" altLang="zh-TW" dirty="0"/>
              <a:t>AR</a:t>
            </a:r>
            <a:r>
              <a:rPr lang="zh-TW" altLang="en-US" dirty="0"/>
              <a:t>在導航訊息的理解和解釋需要的腦力更少。</a:t>
            </a:r>
            <a:r>
              <a:rPr lang="en-US" altLang="zh-TW" dirty="0"/>
              <a:t>M</a:t>
            </a:r>
            <a:r>
              <a:rPr lang="zh-TW" altLang="en-US" dirty="0"/>
              <a:t>學者也表示使用</a:t>
            </a:r>
            <a:r>
              <a:rPr lang="en-US" altLang="zh-TW" dirty="0"/>
              <a:t>AR </a:t>
            </a:r>
            <a:r>
              <a:rPr lang="zh-TW" altLang="en-US" dirty="0"/>
              <a:t>的主觀工作量比其他的導航設備更少。</a:t>
            </a:r>
            <a:r>
              <a:rPr lang="en-US" altLang="zh-TW" dirty="0"/>
              <a:t>AR</a:t>
            </a:r>
            <a:r>
              <a:rPr lang="zh-TW" altLang="en-US" dirty="0"/>
              <a:t>較低的主觀數據對客觀數據的影響很小。所以，如果</a:t>
            </a:r>
            <a:r>
              <a:rPr lang="en-US" altLang="zh-TW" dirty="0"/>
              <a:t>AR</a:t>
            </a:r>
            <a:r>
              <a:rPr lang="zh-TW" altLang="en-US" dirty="0"/>
              <a:t>的導航任務要求較低，那麼駕駛員在其他任務中的表現會更好。因此，研究目的是探討駕駛員在使用</a:t>
            </a:r>
            <a:r>
              <a:rPr lang="en-US" altLang="zh-TW" dirty="0"/>
              <a:t>HUD</a:t>
            </a:r>
            <a:r>
              <a:rPr lang="zh-TW" altLang="en-US" dirty="0"/>
              <a:t>及</a:t>
            </a:r>
            <a:r>
              <a:rPr lang="en-US" altLang="zh-TW" dirty="0"/>
              <a:t>AR</a:t>
            </a:r>
            <a:r>
              <a:rPr lang="zh-TW" altLang="en-US" dirty="0"/>
              <a:t>導航時的心理負荷水平和駕駛行為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F90CF-BEF1-4481-B716-93D6AFF9633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5801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F90CF-BEF1-4481-B716-93D6AFF9633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4933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深度線索（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depth cues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）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: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 是一種距離的訊息，透過關於距離的各種訊息，可以推知物體與自己之間距離的遠近，進而推測出物體相對於自己的方向。</a:t>
            </a:r>
            <a:endParaRPr lang="en-US" altLang="zh-TW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endParaRPr lang="en-US" altLang="zh-TW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立體視覺 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: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因為左右兩眼的位置不同，導致呈現的東西也會有所差異，因此當左右眼睛所看到的影像傳到腦部時，腦部會將兩個影像合而為一，形成對物件的立體及空間感，即為立體視覺</a:t>
            </a:r>
            <a:endParaRPr lang="en-US" altLang="zh-TW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en-US" altLang="zh-TW" dirty="0"/>
              <a:t>https://www.doctorduan.com/index.php/us/ecarticles/203-2012-03-28-21-15-36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F90CF-BEF1-4481-B716-93D6AFF9633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2814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NDRT</a:t>
            </a:r>
            <a:r>
              <a:rPr lang="zh-TW" altLang="en-US" dirty="0"/>
              <a:t>主要是在提高駕駛員的心理負荷，因為沒有其他車輛，所以行駛在道路上相對輕鬆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F90CF-BEF1-4481-B716-93D6AFF9633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922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NDRT</a:t>
            </a:r>
            <a:r>
              <a:rPr lang="zh-TW" altLang="en-US" dirty="0"/>
              <a:t>的反應時間量測方式 </a:t>
            </a:r>
            <a:r>
              <a:rPr lang="en-US" altLang="zh-TW" dirty="0"/>
              <a:t>:</a:t>
            </a:r>
            <a:r>
              <a:rPr lang="zh-TW" altLang="en-US" dirty="0"/>
              <a:t> 起點為目標處的前</a:t>
            </a:r>
            <a:r>
              <a:rPr lang="en-US" altLang="zh-TW" dirty="0"/>
              <a:t>120</a:t>
            </a:r>
            <a:r>
              <a:rPr lang="zh-TW" altLang="en-US" dirty="0"/>
              <a:t>公尺處，終點為按下按鈕的那一刻</a:t>
            </a:r>
            <a:r>
              <a:rPr lang="en-US" altLang="zh-TW" dirty="0"/>
              <a:t>(</a:t>
            </a:r>
            <a:r>
              <a:rPr lang="zh-TW" altLang="en-US" dirty="0"/>
              <a:t>即關閉導航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鬆開油門到目標十字路口的距離 </a:t>
            </a:r>
            <a:r>
              <a:rPr lang="en-US" altLang="zh-TW" dirty="0"/>
              <a:t>:</a:t>
            </a:r>
            <a:r>
              <a:rPr lang="zh-TW" altLang="en-US" dirty="0"/>
              <a:t> 鬆開油門被視為即將停止的第一個動作</a:t>
            </a:r>
            <a:endParaRPr lang="en-US" altLang="zh-TW" dirty="0"/>
          </a:p>
          <a:p>
            <a:r>
              <a:rPr lang="zh-TW" altLang="en-US" dirty="0"/>
              <a:t>接近速度 </a:t>
            </a:r>
            <a:r>
              <a:rPr lang="en-US" altLang="zh-TW" dirty="0"/>
              <a:t>:</a:t>
            </a:r>
            <a:r>
              <a:rPr lang="zh-TW" altLang="en-US" dirty="0"/>
              <a:t> 起點為目標處的前</a:t>
            </a:r>
            <a:r>
              <a:rPr lang="en-US" altLang="zh-TW" dirty="0"/>
              <a:t>120</a:t>
            </a:r>
            <a:r>
              <a:rPr lang="zh-TW" altLang="en-US" dirty="0"/>
              <a:t>公尺處，終點為</a:t>
            </a:r>
            <a:r>
              <a:rPr lang="en-US" altLang="zh-TW" dirty="0"/>
              <a:t>AR</a:t>
            </a:r>
            <a:r>
              <a:rPr lang="zh-TW" altLang="en-US" dirty="0"/>
              <a:t>的平均鬆開油門距離</a:t>
            </a:r>
            <a:endParaRPr lang="en-US" altLang="zh-TW" dirty="0"/>
          </a:p>
          <a:p>
            <a:r>
              <a:rPr lang="zh-TW" altLang="en-US" dirty="0"/>
              <a:t>主觀評價 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15</a:t>
            </a:r>
            <a:r>
              <a:rPr lang="zh-TW" altLang="en-US" dirty="0"/>
              <a:t>分等級量表</a:t>
            </a:r>
            <a:endParaRPr lang="en-US" altLang="zh-TW" dirty="0"/>
          </a:p>
          <a:p>
            <a:pPr marL="171450" indent="-171450">
              <a:buFontTx/>
              <a:buChar char="-"/>
            </a:pPr>
            <a:r>
              <a:rPr lang="zh-TW" altLang="en-US" dirty="0"/>
              <a:t>在駕駛任務時，顯示器減少多少程度的精神負荷 </a:t>
            </a:r>
            <a:r>
              <a:rPr lang="en-US" altLang="zh-TW" dirty="0"/>
              <a:t>?</a:t>
            </a:r>
          </a:p>
          <a:p>
            <a:pPr marL="171450" indent="-171450">
              <a:buFontTx/>
              <a:buChar char="-"/>
            </a:pPr>
            <a:r>
              <a:rPr lang="zh-TW" altLang="en-US" dirty="0"/>
              <a:t>難度 </a:t>
            </a:r>
            <a:r>
              <a:rPr lang="en-US" altLang="zh-TW" dirty="0"/>
              <a:t>:</a:t>
            </a:r>
            <a:r>
              <a:rPr lang="zh-TW" altLang="en-US" dirty="0"/>
              <a:t> 駕駛任務的難度如何 </a:t>
            </a:r>
            <a:r>
              <a:rPr lang="en-US" altLang="zh-TW" dirty="0"/>
              <a:t>?</a:t>
            </a:r>
            <a:r>
              <a:rPr lang="zh-TW" altLang="en-US" dirty="0"/>
              <a:t> ； 努力 </a:t>
            </a:r>
            <a:r>
              <a:rPr lang="en-US" altLang="zh-TW" dirty="0"/>
              <a:t>:</a:t>
            </a:r>
            <a:r>
              <a:rPr lang="zh-TW" altLang="en-US" dirty="0"/>
              <a:t> 駕駛任務的要求有多高 </a:t>
            </a:r>
            <a:r>
              <a:rPr lang="en-US" altLang="zh-TW" dirty="0"/>
              <a:t>?</a:t>
            </a:r>
          </a:p>
          <a:p>
            <a:pPr marL="171450" indent="-171450">
              <a:buFontTx/>
              <a:buChar char="-"/>
            </a:pPr>
            <a:r>
              <a:rPr lang="zh-TW" altLang="en-US" dirty="0"/>
              <a:t>難度 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NDRT</a:t>
            </a:r>
            <a:r>
              <a:rPr lang="zh-TW" altLang="en-US" dirty="0"/>
              <a:t>的難度如何 </a:t>
            </a:r>
            <a:r>
              <a:rPr lang="en-US" altLang="zh-TW" dirty="0"/>
              <a:t>?</a:t>
            </a:r>
            <a:r>
              <a:rPr lang="zh-TW" altLang="en-US" dirty="0"/>
              <a:t>；努力 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NDRT</a:t>
            </a:r>
            <a:r>
              <a:rPr lang="zh-TW" altLang="en-US" dirty="0"/>
              <a:t>的要求有多高 </a:t>
            </a:r>
            <a:r>
              <a:rPr lang="en-US" altLang="zh-TW" dirty="0"/>
              <a:t>?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F90CF-BEF1-4481-B716-93D6AFF96331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8549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原</a:t>
            </a:r>
            <a:r>
              <a:rPr lang="en-US" altLang="zh-TW" dirty="0"/>
              <a:t>61</a:t>
            </a:r>
            <a:r>
              <a:rPr lang="zh-TW" altLang="en-US" dirty="0"/>
              <a:t>名，但因暈動症和缺</a:t>
            </a:r>
            <a:r>
              <a:rPr lang="en-US" altLang="zh-TW" dirty="0"/>
              <a:t>3D</a:t>
            </a:r>
            <a:r>
              <a:rPr lang="zh-TW" altLang="en-US" dirty="0"/>
              <a:t>視覺數據，所以扣除</a:t>
            </a:r>
            <a:r>
              <a:rPr lang="en-US" altLang="zh-TW" dirty="0"/>
              <a:t>2</a:t>
            </a:r>
            <a:r>
              <a:rPr lang="zh-TW" altLang="en-US" dirty="0"/>
              <a:t>位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sz="1200" spc="300" dirty="0"/>
              <a:t>蝴蝶立體視覺測試</a:t>
            </a:r>
            <a:r>
              <a:rPr lang="en-US" altLang="zh-TW" sz="1200" spc="300" dirty="0"/>
              <a:t>(</a:t>
            </a:r>
            <a:r>
              <a:rPr lang="en-US" altLang="zh-TW" sz="1200" dirty="0"/>
              <a:t>Butterfly Stereo Acuity Test</a:t>
            </a:r>
            <a:r>
              <a:rPr lang="en-US" altLang="zh-TW" sz="1200" spc="300" dirty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F90CF-BEF1-4481-B716-93D6AFF9633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922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CB87C6B-FF6E-88C6-C996-6CB1D659A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7058-8E1A-4A1F-90EF-52D237DC83C2}" type="datetimeFigureOut">
              <a:rPr lang="zh-TW" altLang="en-US" smtClean="0"/>
              <a:t>2023/3/13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1169109-D884-8E9F-7BD3-0E5406EB4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E0BF297-01A7-4A91-7E18-A4EDD740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FD7E-C708-44AE-8CFF-06637FEA4A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589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750BFB-6494-4F91-85ED-566CF6C79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F77130F-3C14-E0EA-C7CD-E93FAB186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EC01125-60AC-8531-A3BD-FD22A20F9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7058-8E1A-4A1F-90EF-52D237DC83C2}" type="datetimeFigureOut">
              <a:rPr lang="zh-TW" altLang="en-US" smtClean="0"/>
              <a:t>2023/3/13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A14EA45-756A-4095-19DA-7A78483B7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A714B90-8CA9-512B-21D0-1A8A553A8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FD7E-C708-44AE-8CFF-06637FEA4A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6132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485D9B5-D1FF-020F-401F-8D632A1B7B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793FAE6-BACA-1262-53D2-FEED70BC3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DC24930-3C9C-4594-B149-52AE59FAA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7058-8E1A-4A1F-90EF-52D237DC83C2}" type="datetimeFigureOut">
              <a:rPr lang="zh-TW" altLang="en-US" smtClean="0"/>
              <a:t>2023/3/13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EA4CBB0-254C-B989-3207-EA309FC0E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0F02EED-E5B8-2F46-3F54-E3D86B307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FD7E-C708-44AE-8CFF-06637FEA4A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801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887C1BE-9570-ED1F-17B2-468D4C685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D57D675-51DF-3DA7-7B77-F0554E81F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7058-8E1A-4A1F-90EF-52D237DC83C2}" type="datetimeFigureOut">
              <a:rPr lang="zh-TW" altLang="en-US" smtClean="0"/>
              <a:t>2023/3/13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38EEC90-BE4E-A584-4879-86A7DF76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45E2747-CECB-B3D0-2F2A-2991FCEB4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FD7E-C708-44AE-8CFF-06637FEA4A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384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C1C5B1-FB0A-A4CA-FF8D-D33E3E76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AF33941-A1C9-16E1-29BF-22B019525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BE35BC8-8EBC-984E-8260-EC64A0760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7058-8E1A-4A1F-90EF-52D237DC83C2}" type="datetimeFigureOut">
              <a:rPr lang="zh-TW" altLang="en-US" smtClean="0"/>
              <a:t>2023/3/13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2737044-5D0F-0728-7E9B-833CA5A34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287E685-B7D0-48EE-F5FB-8669E35F9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FD7E-C708-44AE-8CFF-06637FEA4A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64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BD8582-4E59-2ACF-7615-D39F244BE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5BCA6A-2E10-2B1A-CF25-6DA511CBE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26A21E1-A84B-422E-F8E3-AB73C89D2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82701E6-9F69-58CF-DF90-B5D07F4B4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7058-8E1A-4A1F-90EF-52D237DC83C2}" type="datetimeFigureOut">
              <a:rPr lang="zh-TW" altLang="en-US" smtClean="0"/>
              <a:t>2023/3/13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EBBA545-C896-F23F-2805-0A560AA2B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F023AF6-585E-24FA-FF9D-8D8FE820C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FD7E-C708-44AE-8CFF-06637FEA4A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96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F2D7B1-D12D-5FC8-3074-A013E27FC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6D5794F-1054-3411-3B32-CF6332301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864E50E-6B9A-8D1E-A6AA-5962C5D50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996BC3F-6EA9-8629-B069-6A3C05D49F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2BFC8A6-7F6D-6247-A46A-C557ADD1B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91DDBF9-B38C-1537-358A-00CFA3A82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7058-8E1A-4A1F-90EF-52D237DC83C2}" type="datetimeFigureOut">
              <a:rPr lang="zh-TW" altLang="en-US" smtClean="0"/>
              <a:t>2023/3/13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14250EC-5B1A-C63A-AFCD-4995A5850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506031B-0A9C-0971-51BE-1E73BD8D5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FD7E-C708-44AE-8CFF-06637FEA4A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3352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3B8962-1039-ABDA-A99B-D2220D0AE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F7BEC44-D8A0-AD4E-114E-D9349ECE8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7058-8E1A-4A1F-90EF-52D237DC83C2}" type="datetimeFigureOut">
              <a:rPr lang="zh-TW" altLang="en-US" smtClean="0"/>
              <a:t>2023/3/13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0A4201A-252D-2515-D0B5-59FB5ECA4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8C2BB35-5A02-E00F-D184-DEC50FB97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FD7E-C708-44AE-8CFF-06637FEA4A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021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AA5323D-F9B4-6077-DD02-D4E6A873E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7058-8E1A-4A1F-90EF-52D237DC83C2}" type="datetimeFigureOut">
              <a:rPr lang="zh-TW" altLang="en-US" smtClean="0"/>
              <a:t>2023/3/13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5980BE8-BA00-A9B7-2918-0B852F468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555A76F-F78D-96EA-64FD-C8A9187FC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FD7E-C708-44AE-8CFF-06637FEA4A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6894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E33CCC-FB81-A52E-C854-BC2C95FFD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A33723-2651-BC99-04D9-FD5E9ECE4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3A26427-311D-2D65-94FD-0DD20E0AE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7B8E52C-28DD-F18B-8B71-62792BBF4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7058-8E1A-4A1F-90EF-52D237DC83C2}" type="datetimeFigureOut">
              <a:rPr lang="zh-TW" altLang="en-US" smtClean="0"/>
              <a:t>2023/3/13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40C2C63-FB0B-F1B9-60C2-9B6C079D1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68C8540-7CA9-8BBB-28D0-1A1F4FCB7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FD7E-C708-44AE-8CFF-06637FEA4A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03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1C65E6-77CA-B077-A5A2-644FEE55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B928D32-AC77-A962-8B17-23473DD323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1F6F2D6-4F96-1B13-689F-4FB12EEE5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51231AB-8422-BFA0-A4D1-A3837EF23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7058-8E1A-4A1F-90EF-52D237DC83C2}" type="datetimeFigureOut">
              <a:rPr lang="zh-TW" altLang="en-US" smtClean="0"/>
              <a:t>2023/3/13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43E9F20-C9D8-9287-9568-F2895D5AD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52F5F14-B447-526A-FF76-18160B61B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FD7E-C708-44AE-8CFF-06637FEA4A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8187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C0E5FF7-0177-84D0-25CB-42AB67CFF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A7058-8E1A-4A1F-90EF-52D237DC83C2}" type="datetimeFigureOut">
              <a:rPr lang="zh-TW" altLang="en-US" smtClean="0"/>
              <a:t>2023/3/13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679B667-9097-0C20-9F6E-1FC28510D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AAD175A-A3B3-6130-0432-267CC9D730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BFD7E-C708-44AE-8CFF-06637FEA4A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304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 圖案 4">
            <a:extLst>
              <a:ext uri="{FF2B5EF4-FFF2-40B4-BE49-F238E27FC236}">
                <a16:creationId xmlns:a16="http://schemas.microsoft.com/office/drawing/2014/main" id="{085788E4-AAD9-62FD-26EB-6425D31D0797}"/>
              </a:ext>
            </a:extLst>
          </p:cNvPr>
          <p:cNvSpPr/>
          <p:nvPr/>
        </p:nvSpPr>
        <p:spPr>
          <a:xfrm rot="5400000" flipH="1" flipV="1">
            <a:off x="10207559" y="4990290"/>
            <a:ext cx="1313234" cy="1789889"/>
          </a:xfrm>
          <a:prstGeom prst="corner">
            <a:avLst>
              <a:gd name="adj1" fmla="val 23812"/>
              <a:gd name="adj2" fmla="val 21541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L 圖案 5">
            <a:extLst>
              <a:ext uri="{FF2B5EF4-FFF2-40B4-BE49-F238E27FC236}">
                <a16:creationId xmlns:a16="http://schemas.microsoft.com/office/drawing/2014/main" id="{F9AA07FA-1493-52CF-1D1B-2A5BD514891B}"/>
              </a:ext>
            </a:extLst>
          </p:cNvPr>
          <p:cNvSpPr/>
          <p:nvPr/>
        </p:nvSpPr>
        <p:spPr>
          <a:xfrm rot="16200000" flipV="1">
            <a:off x="671209" y="4990290"/>
            <a:ext cx="1313234" cy="1789889"/>
          </a:xfrm>
          <a:prstGeom prst="corner">
            <a:avLst>
              <a:gd name="adj1" fmla="val 23812"/>
              <a:gd name="adj2" fmla="val 21541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L 圖案 3">
            <a:extLst>
              <a:ext uri="{FF2B5EF4-FFF2-40B4-BE49-F238E27FC236}">
                <a16:creationId xmlns:a16="http://schemas.microsoft.com/office/drawing/2014/main" id="{3FB60EE0-90D4-BC83-2812-7AFD51B7138B}"/>
              </a:ext>
            </a:extLst>
          </p:cNvPr>
          <p:cNvSpPr/>
          <p:nvPr/>
        </p:nvSpPr>
        <p:spPr>
          <a:xfrm rot="5400000">
            <a:off x="671209" y="77821"/>
            <a:ext cx="1313234" cy="1789889"/>
          </a:xfrm>
          <a:prstGeom prst="corner">
            <a:avLst>
              <a:gd name="adj1" fmla="val 23812"/>
              <a:gd name="adj2" fmla="val 21541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L 圖案 6">
            <a:extLst>
              <a:ext uri="{FF2B5EF4-FFF2-40B4-BE49-F238E27FC236}">
                <a16:creationId xmlns:a16="http://schemas.microsoft.com/office/drawing/2014/main" id="{5C14A82B-6D2B-A5E3-EA23-26A7DF952492}"/>
              </a:ext>
            </a:extLst>
          </p:cNvPr>
          <p:cNvSpPr/>
          <p:nvPr/>
        </p:nvSpPr>
        <p:spPr>
          <a:xfrm rot="16200000" flipH="1">
            <a:off x="10207559" y="77821"/>
            <a:ext cx="1313234" cy="1789889"/>
          </a:xfrm>
          <a:prstGeom prst="corner">
            <a:avLst>
              <a:gd name="adj1" fmla="val 23812"/>
              <a:gd name="adj2" fmla="val 21541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FC5FC9D-870F-2463-DCDE-75A089E1ABE4}"/>
              </a:ext>
            </a:extLst>
          </p:cNvPr>
          <p:cNvSpPr txBox="1"/>
          <p:nvPr/>
        </p:nvSpPr>
        <p:spPr>
          <a:xfrm>
            <a:off x="1261947" y="845803"/>
            <a:ext cx="9668106" cy="1656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3600" b="1" dirty="0"/>
              <a:t>Navigating with Augmented Reality – How does it affect drivers’mental load ?</a:t>
            </a:r>
            <a:endParaRPr lang="zh-TW" altLang="en-US" sz="3600" b="1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ABA1D58-91BB-2344-32F5-4CE5197F3F00}"/>
              </a:ext>
            </a:extLst>
          </p:cNvPr>
          <p:cNvSpPr txBox="1"/>
          <p:nvPr/>
        </p:nvSpPr>
        <p:spPr>
          <a:xfrm>
            <a:off x="432881" y="2801040"/>
            <a:ext cx="1132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擴增實境導航</a:t>
            </a:r>
            <a:r>
              <a:rPr lang="en-US" altLang="zh-TW" sz="24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——</a:t>
            </a:r>
            <a:r>
              <a:rPr lang="zh-TW" altLang="en-US" sz="24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它如何影響駕駛員的精神負荷？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ECBE27F-DCBA-AD38-766E-0190CB184B82}"/>
              </a:ext>
            </a:extLst>
          </p:cNvPr>
          <p:cNvSpPr txBox="1"/>
          <p:nvPr/>
        </p:nvSpPr>
        <p:spPr>
          <a:xfrm>
            <a:off x="889825" y="3992300"/>
            <a:ext cx="10776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/>
              <a:t>期刊 </a:t>
            </a:r>
            <a:r>
              <a:rPr lang="en-US" altLang="zh-TW" sz="2000" b="1" dirty="0"/>
              <a:t>:</a:t>
            </a:r>
            <a:r>
              <a:rPr lang="zh-TW" altLang="en-US" sz="2000" b="1" dirty="0"/>
              <a:t> </a:t>
            </a:r>
            <a:r>
              <a:rPr lang="en-US" altLang="zh-TW" sz="2000" b="1" dirty="0"/>
              <a:t>Applied Ergonomics 94 (2021) 103398</a:t>
            </a:r>
            <a:endParaRPr lang="zh-TW" altLang="en-US" sz="2000" b="1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1F30D0A3-BBEF-9B2B-1252-38841C8BC170}"/>
              </a:ext>
            </a:extLst>
          </p:cNvPr>
          <p:cNvSpPr txBox="1"/>
          <p:nvPr/>
        </p:nvSpPr>
        <p:spPr>
          <a:xfrm>
            <a:off x="889825" y="4541670"/>
            <a:ext cx="1105848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5488" indent="-725488">
              <a:lnSpc>
                <a:spcPct val="150000"/>
              </a:lnSpc>
            </a:pPr>
            <a:r>
              <a:rPr lang="zh-TW" altLang="en-US" sz="2000" b="1" dirty="0"/>
              <a:t>作者 </a:t>
            </a:r>
            <a:r>
              <a:rPr lang="en-US" altLang="zh-TW" sz="2000" b="1" dirty="0"/>
              <a:t>:</a:t>
            </a:r>
            <a:r>
              <a:rPr lang="zh-TW" altLang="en-US" sz="2000" b="1" dirty="0"/>
              <a:t> </a:t>
            </a:r>
            <a:r>
              <a:rPr lang="it-IT" altLang="zh-TW" sz="2000" b="1" dirty="0"/>
              <a:t>Kassandra Bauerfeind, Julia Drüke, Jens Schneider, Adrian Haar, Lennart Bendewald, Martin Baumann</a:t>
            </a:r>
            <a:endParaRPr lang="zh-TW" altLang="en-US" sz="2000" b="1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B09B93D6-A771-E106-D441-721829D864A1}"/>
              </a:ext>
            </a:extLst>
          </p:cNvPr>
          <p:cNvSpPr txBox="1"/>
          <p:nvPr/>
        </p:nvSpPr>
        <p:spPr>
          <a:xfrm>
            <a:off x="8179340" y="6174992"/>
            <a:ext cx="1789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/>
              <a:t>學生 </a:t>
            </a:r>
            <a:r>
              <a:rPr lang="en-US" altLang="zh-TW" sz="2000" b="1" dirty="0"/>
              <a:t>:</a:t>
            </a:r>
            <a:r>
              <a:rPr lang="zh-TW" altLang="en-US" sz="2000" b="1" dirty="0"/>
              <a:t> 宋錦玉</a:t>
            </a:r>
          </a:p>
        </p:txBody>
      </p:sp>
    </p:spTree>
    <p:extLst>
      <p:ext uri="{BB962C8B-B14F-4D97-AF65-F5344CB8AC3E}">
        <p14:creationId xmlns:p14="http://schemas.microsoft.com/office/powerpoint/2010/main" val="2354309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9788E68D-8C86-B6AB-24C8-E665459C739F}"/>
              </a:ext>
            </a:extLst>
          </p:cNvPr>
          <p:cNvGrpSpPr/>
          <p:nvPr/>
        </p:nvGrpSpPr>
        <p:grpSpPr>
          <a:xfrm>
            <a:off x="-1" y="0"/>
            <a:ext cx="12192002" cy="749030"/>
            <a:chOff x="-1" y="0"/>
            <a:chExt cx="12192002" cy="74903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B54F7E7-816F-8373-CD91-8281AF20862D}"/>
                </a:ext>
              </a:extLst>
            </p:cNvPr>
            <p:cNvSpPr/>
            <p:nvPr/>
          </p:nvSpPr>
          <p:spPr>
            <a:xfrm rot="5400000">
              <a:off x="5721485" y="-5721486"/>
              <a:ext cx="749030" cy="1219200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453FA94C-DC95-558D-26C3-BD689BB0CFAE}"/>
                </a:ext>
              </a:extLst>
            </p:cNvPr>
            <p:cNvSpPr txBox="1"/>
            <p:nvPr/>
          </p:nvSpPr>
          <p:spPr>
            <a:xfrm>
              <a:off x="0" y="112905"/>
              <a:ext cx="12985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dirty="0">
                  <a:solidFill>
                    <a:schemeClr val="bg1">
                      <a:lumMod val="95000"/>
                    </a:schemeClr>
                  </a:solidFill>
                </a:rPr>
                <a:t>Result</a:t>
              </a:r>
              <a:endParaRPr lang="zh-TW" altLang="en-US" sz="2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2" name="圖片 1">
            <a:extLst>
              <a:ext uri="{FF2B5EF4-FFF2-40B4-BE49-F238E27FC236}">
                <a16:creationId xmlns:a16="http://schemas.microsoft.com/office/drawing/2014/main" id="{676D421A-52C3-3DB6-D784-F637ED6A5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007" y="1006173"/>
            <a:ext cx="6148809" cy="2639747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2244A610-2F1C-2019-25EE-12FB28193D26}"/>
              </a:ext>
            </a:extLst>
          </p:cNvPr>
          <p:cNvSpPr txBox="1"/>
          <p:nvPr/>
        </p:nvSpPr>
        <p:spPr>
          <a:xfrm>
            <a:off x="1748380" y="174460"/>
            <a:ext cx="228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</a:rPr>
              <a:t>NDRT</a:t>
            </a:r>
            <a:r>
              <a:rPr lang="zh-TW" altLang="en-US" sz="2000" b="1" dirty="0">
                <a:solidFill>
                  <a:schemeClr val="bg1">
                    <a:lumMod val="95000"/>
                  </a:schemeClr>
                </a:solidFill>
              </a:rPr>
              <a:t>的反應時間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791E96C-B86D-2F8C-FBA0-9377991FF54A}"/>
              </a:ext>
            </a:extLst>
          </p:cNvPr>
          <p:cNvSpPr txBox="1"/>
          <p:nvPr/>
        </p:nvSpPr>
        <p:spPr>
          <a:xfrm>
            <a:off x="319667" y="1207432"/>
            <a:ext cx="5529340" cy="188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spc="300" dirty="0"/>
              <a:t>離目標處越近，</a:t>
            </a:r>
            <a:r>
              <a:rPr lang="en-US" altLang="zh-TW" sz="2000" dirty="0"/>
              <a:t>HUD</a:t>
            </a:r>
            <a:r>
              <a:rPr lang="zh-TW" altLang="en-US" sz="2000" spc="300" dirty="0"/>
              <a:t>的</a:t>
            </a:r>
            <a:r>
              <a:rPr lang="en-US" altLang="zh-TW" sz="2000" dirty="0"/>
              <a:t>NDRT</a:t>
            </a:r>
            <a:r>
              <a:rPr lang="zh-TW" altLang="en-US" sz="2000" spc="300" dirty="0"/>
              <a:t>的反應時間就愈長，而</a:t>
            </a:r>
            <a:r>
              <a:rPr lang="en-US" altLang="zh-TW" sz="2000" dirty="0"/>
              <a:t>AR Display</a:t>
            </a:r>
            <a:r>
              <a:rPr lang="zh-TW" altLang="en-US" sz="2000" spc="300" dirty="0"/>
              <a:t>的相對平穩</a:t>
            </a:r>
            <a:endParaRPr lang="en-US" altLang="zh-TW" sz="2000" spc="3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spc="300" dirty="0"/>
              <a:t>使用</a:t>
            </a:r>
            <a:r>
              <a:rPr lang="en-US" altLang="zh-TW" sz="2000" dirty="0"/>
              <a:t>AR</a:t>
            </a:r>
            <a:r>
              <a:rPr lang="zh-TW" altLang="en-US" sz="2000" dirty="0"/>
              <a:t> </a:t>
            </a:r>
            <a:r>
              <a:rPr lang="en-US" altLang="zh-TW" sz="2000" dirty="0"/>
              <a:t>Display</a:t>
            </a:r>
            <a:r>
              <a:rPr lang="zh-TW" altLang="en-US" sz="2000" spc="300" dirty="0"/>
              <a:t>的平均回答時間為</a:t>
            </a:r>
            <a:r>
              <a:rPr lang="en-US" altLang="zh-TW" sz="2000" dirty="0"/>
              <a:t>1.35</a:t>
            </a:r>
            <a:r>
              <a:rPr lang="zh-TW" altLang="en-US" sz="2000" spc="300" dirty="0"/>
              <a:t>秒，而</a:t>
            </a:r>
            <a:r>
              <a:rPr lang="en-US" altLang="zh-TW" sz="2000" dirty="0"/>
              <a:t>HUD</a:t>
            </a:r>
            <a:r>
              <a:rPr lang="zh-TW" altLang="en-US" sz="2000" spc="300" dirty="0"/>
              <a:t>為</a:t>
            </a:r>
            <a:r>
              <a:rPr lang="en-US" altLang="zh-TW" sz="2000" dirty="0"/>
              <a:t>1.66</a:t>
            </a:r>
            <a:r>
              <a:rPr lang="zh-TW" altLang="en-US" sz="2000" spc="300" dirty="0"/>
              <a:t>秒</a:t>
            </a:r>
            <a:r>
              <a:rPr lang="en-US" altLang="zh-TW" sz="2000" spc="300" dirty="0"/>
              <a:t>(</a:t>
            </a:r>
            <a:r>
              <a:rPr lang="en-US" altLang="zh-TW" sz="2000" dirty="0"/>
              <a:t>t=4.11,p&lt;0.001</a:t>
            </a:r>
            <a:r>
              <a:rPr lang="en-US" altLang="zh-TW" sz="2000" spc="300" dirty="0"/>
              <a:t>)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74BB2310-820D-5898-CAFE-954D53BCC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66" y="4043793"/>
            <a:ext cx="11817467" cy="263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58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9788E68D-8C86-B6AB-24C8-E665459C739F}"/>
              </a:ext>
            </a:extLst>
          </p:cNvPr>
          <p:cNvGrpSpPr/>
          <p:nvPr/>
        </p:nvGrpSpPr>
        <p:grpSpPr>
          <a:xfrm>
            <a:off x="-1" y="0"/>
            <a:ext cx="12192002" cy="749030"/>
            <a:chOff x="-1" y="0"/>
            <a:chExt cx="12192002" cy="74903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B54F7E7-816F-8373-CD91-8281AF20862D}"/>
                </a:ext>
              </a:extLst>
            </p:cNvPr>
            <p:cNvSpPr/>
            <p:nvPr/>
          </p:nvSpPr>
          <p:spPr>
            <a:xfrm rot="5400000">
              <a:off x="5721485" y="-5721486"/>
              <a:ext cx="749030" cy="1219200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453FA94C-DC95-558D-26C3-BD689BB0CFAE}"/>
                </a:ext>
              </a:extLst>
            </p:cNvPr>
            <p:cNvSpPr txBox="1"/>
            <p:nvPr/>
          </p:nvSpPr>
          <p:spPr>
            <a:xfrm>
              <a:off x="0" y="112905"/>
              <a:ext cx="12985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dirty="0">
                  <a:solidFill>
                    <a:schemeClr val="bg1">
                      <a:lumMod val="95000"/>
                    </a:schemeClr>
                  </a:solidFill>
                </a:rPr>
                <a:t>Result</a:t>
              </a:r>
              <a:endParaRPr lang="zh-TW" altLang="en-US" sz="2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D954CCF4-EF92-3683-70A5-7B0344E829F7}"/>
              </a:ext>
            </a:extLst>
          </p:cNvPr>
          <p:cNvSpPr txBox="1"/>
          <p:nvPr/>
        </p:nvSpPr>
        <p:spPr>
          <a:xfrm>
            <a:off x="1748380" y="174460"/>
            <a:ext cx="228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chemeClr val="bg1">
                    <a:lumMod val="95000"/>
                  </a:schemeClr>
                </a:solidFill>
              </a:rPr>
              <a:t>駕駛數據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737E92A-6436-3B09-E8A2-44FD37FCE724}"/>
              </a:ext>
            </a:extLst>
          </p:cNvPr>
          <p:cNvSpPr txBox="1"/>
          <p:nvPr/>
        </p:nvSpPr>
        <p:spPr>
          <a:xfrm>
            <a:off x="3197584" y="174460"/>
            <a:ext cx="43591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b="1" spc="3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鬆開油門到目標十字路口的距離</a:t>
            </a:r>
            <a:endParaRPr lang="en-US" altLang="zh-TW" sz="2000" b="1" spc="3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E212AB8-C581-94A2-90ED-872E7ADE3C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76" t="2931" r="6185" b="317"/>
          <a:stretch/>
        </p:blipFill>
        <p:spPr>
          <a:xfrm>
            <a:off x="7215540" y="1206265"/>
            <a:ext cx="4072463" cy="5419405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344F284C-C2A5-31FB-8343-9F1EC79B878E}"/>
              </a:ext>
            </a:extLst>
          </p:cNvPr>
          <p:cNvSpPr txBox="1"/>
          <p:nvPr/>
        </p:nvSpPr>
        <p:spPr>
          <a:xfrm>
            <a:off x="248164" y="923490"/>
            <a:ext cx="6652752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spc="300" dirty="0"/>
              <a:t>使用</a:t>
            </a:r>
            <a:r>
              <a:rPr lang="en-US" altLang="zh-TW" sz="2000" dirty="0"/>
              <a:t>AR Display</a:t>
            </a:r>
            <a:r>
              <a:rPr lang="zh-TW" altLang="en-US" sz="2000" spc="300" dirty="0"/>
              <a:t>的平均距離為</a:t>
            </a:r>
            <a:r>
              <a:rPr lang="en-US" altLang="zh-TW" sz="2000" dirty="0"/>
              <a:t>70.2</a:t>
            </a:r>
            <a:r>
              <a:rPr lang="zh-TW" altLang="en-US" sz="2000" spc="300" dirty="0"/>
              <a:t>公尺</a:t>
            </a:r>
            <a:r>
              <a:rPr lang="en-US" altLang="zh-TW" sz="2000" spc="300" dirty="0"/>
              <a:t>(</a:t>
            </a:r>
            <a:r>
              <a:rPr lang="en-US" altLang="zh-TW" sz="2000" dirty="0"/>
              <a:t>SD=15.6</a:t>
            </a:r>
            <a:r>
              <a:rPr lang="en-US" altLang="zh-TW" sz="2000" spc="300" dirty="0"/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/>
              <a:t>HUD</a:t>
            </a:r>
            <a:r>
              <a:rPr lang="zh-TW" altLang="en-US" sz="2000" spc="300" dirty="0"/>
              <a:t>的平均距離為</a:t>
            </a:r>
            <a:r>
              <a:rPr lang="en-US" altLang="zh-TW" sz="2000" dirty="0"/>
              <a:t>59.3</a:t>
            </a:r>
            <a:r>
              <a:rPr lang="zh-TW" altLang="en-US" sz="2000" spc="300" dirty="0"/>
              <a:t>公尺</a:t>
            </a:r>
            <a:r>
              <a:rPr lang="en-US" altLang="zh-TW" sz="2000" spc="300" dirty="0"/>
              <a:t>(</a:t>
            </a:r>
            <a:r>
              <a:rPr lang="en-US" altLang="zh-TW" sz="2000" dirty="0"/>
              <a:t>SD=10.3</a:t>
            </a:r>
            <a:r>
              <a:rPr lang="en-US" altLang="zh-TW" sz="2000" spc="300" dirty="0"/>
              <a:t>)</a:t>
            </a:r>
            <a:r>
              <a:rPr lang="zh-TW" altLang="en-US" sz="2000" spc="300" dirty="0"/>
              <a:t> </a:t>
            </a:r>
            <a:endParaRPr lang="en-US" altLang="zh-TW" sz="2000" spc="3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/>
              <a:t>t(58)=6.37, p&lt;0.001,r=0.64</a:t>
            </a:r>
            <a:endParaRPr lang="en-US" altLang="zh-TW" sz="2000" spc="300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1CE5125-F8CC-0C59-DB66-051EAA565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303" y="3361843"/>
            <a:ext cx="5226474" cy="3147542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0A127748-C239-9494-4F5B-843EA10BE103}"/>
              </a:ext>
            </a:extLst>
          </p:cNvPr>
          <p:cNvSpPr txBox="1"/>
          <p:nvPr/>
        </p:nvSpPr>
        <p:spPr>
          <a:xfrm>
            <a:off x="248164" y="2354519"/>
            <a:ext cx="665275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000" b="1" spc="300" dirty="0">
                <a:solidFill>
                  <a:srgbClr val="FF0000"/>
                </a:solidFill>
              </a:rPr>
              <a:t>表明</a:t>
            </a:r>
            <a:r>
              <a:rPr lang="en-US" altLang="zh-TW" sz="2000" b="1" dirty="0">
                <a:solidFill>
                  <a:srgbClr val="FF0000"/>
                </a:solidFill>
              </a:rPr>
              <a:t>AR Display</a:t>
            </a:r>
            <a:r>
              <a:rPr lang="zh-TW" altLang="en-US" sz="2000" b="1" dirty="0">
                <a:solidFill>
                  <a:srgbClr val="FF0000"/>
                </a:solidFill>
              </a:rPr>
              <a:t>能更早確定目標處</a:t>
            </a:r>
            <a:endParaRPr lang="en-US" altLang="zh-TW" sz="2000" b="1" spc="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292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9788E68D-8C86-B6AB-24C8-E665459C739F}"/>
              </a:ext>
            </a:extLst>
          </p:cNvPr>
          <p:cNvGrpSpPr/>
          <p:nvPr/>
        </p:nvGrpSpPr>
        <p:grpSpPr>
          <a:xfrm>
            <a:off x="-1" y="0"/>
            <a:ext cx="12192002" cy="749030"/>
            <a:chOff x="-1" y="0"/>
            <a:chExt cx="12192002" cy="74903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B54F7E7-816F-8373-CD91-8281AF20862D}"/>
                </a:ext>
              </a:extLst>
            </p:cNvPr>
            <p:cNvSpPr/>
            <p:nvPr/>
          </p:nvSpPr>
          <p:spPr>
            <a:xfrm rot="5400000">
              <a:off x="5721485" y="-5721486"/>
              <a:ext cx="749030" cy="1219200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453FA94C-DC95-558D-26C3-BD689BB0CFAE}"/>
                </a:ext>
              </a:extLst>
            </p:cNvPr>
            <p:cNvSpPr txBox="1"/>
            <p:nvPr/>
          </p:nvSpPr>
          <p:spPr>
            <a:xfrm>
              <a:off x="0" y="112905"/>
              <a:ext cx="12985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dirty="0">
                  <a:solidFill>
                    <a:schemeClr val="bg1">
                      <a:lumMod val="95000"/>
                    </a:schemeClr>
                  </a:solidFill>
                </a:rPr>
                <a:t>Result</a:t>
              </a:r>
              <a:endParaRPr lang="zh-TW" altLang="en-US" sz="2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7666116F-3EFB-2FC9-0659-EA1209B17818}"/>
              </a:ext>
            </a:extLst>
          </p:cNvPr>
          <p:cNvSpPr txBox="1"/>
          <p:nvPr/>
        </p:nvSpPr>
        <p:spPr>
          <a:xfrm>
            <a:off x="1748380" y="174460"/>
            <a:ext cx="228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chemeClr val="bg1">
                    <a:lumMod val="95000"/>
                  </a:schemeClr>
                </a:solidFill>
              </a:rPr>
              <a:t>駕駛數據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1EB62FF-B67B-D409-CBFB-A68426124218}"/>
              </a:ext>
            </a:extLst>
          </p:cNvPr>
          <p:cNvSpPr txBox="1"/>
          <p:nvPr/>
        </p:nvSpPr>
        <p:spPr>
          <a:xfrm>
            <a:off x="3197584" y="174460"/>
            <a:ext cx="43591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b="1" spc="3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接近速度</a:t>
            </a:r>
            <a:endParaRPr lang="en-US" altLang="zh-TW" sz="2000" b="1" spc="3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83D8DA4-1EC1-5204-05E2-2FA37468F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03" y="3361843"/>
            <a:ext cx="5226474" cy="314754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B1CD640-8A44-FF76-B202-1BBE86E6D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0552" y="3195697"/>
            <a:ext cx="5048115" cy="3479833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BB66F2F8-C89F-F2DB-01F7-C8BC25B8BFB8}"/>
              </a:ext>
            </a:extLst>
          </p:cNvPr>
          <p:cNvSpPr txBox="1"/>
          <p:nvPr/>
        </p:nvSpPr>
        <p:spPr>
          <a:xfrm>
            <a:off x="245747" y="1008743"/>
            <a:ext cx="11700503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/>
              <a:t>HUD</a:t>
            </a:r>
            <a:r>
              <a:rPr lang="zh-TW" altLang="en-US" sz="2000" spc="300" dirty="0"/>
              <a:t>的駕駛速度為</a:t>
            </a:r>
            <a:r>
              <a:rPr lang="en-US" altLang="zh-TW" sz="2000" dirty="0"/>
              <a:t>49.35</a:t>
            </a:r>
            <a:r>
              <a:rPr lang="zh-TW" altLang="en-US" sz="2000" spc="300" dirty="0"/>
              <a:t>公里</a:t>
            </a:r>
            <a:r>
              <a:rPr lang="en-US" altLang="zh-TW" sz="2000" spc="300" dirty="0"/>
              <a:t>/</a:t>
            </a:r>
            <a:r>
              <a:rPr lang="zh-TW" altLang="en-US" sz="2000" spc="300" dirty="0"/>
              <a:t>小時，</a:t>
            </a:r>
            <a:r>
              <a:rPr lang="en-US" altLang="zh-TW" sz="2000" dirty="0"/>
              <a:t>AR Display</a:t>
            </a:r>
            <a:r>
              <a:rPr lang="zh-TW" altLang="en-US" sz="2000" spc="300" dirty="0"/>
              <a:t>的駕駛速度為</a:t>
            </a:r>
            <a:r>
              <a:rPr lang="en-US" altLang="zh-TW" sz="2000" dirty="0"/>
              <a:t>52.26</a:t>
            </a:r>
            <a:r>
              <a:rPr lang="zh-TW" altLang="en-US" sz="2000" spc="300" dirty="0"/>
              <a:t>公里</a:t>
            </a:r>
            <a:r>
              <a:rPr lang="en-US" altLang="zh-TW" sz="2000" spc="300" dirty="0"/>
              <a:t>/</a:t>
            </a:r>
            <a:r>
              <a:rPr lang="zh-TW" altLang="en-US" sz="2000" spc="300" dirty="0"/>
              <a:t>小時 </a:t>
            </a:r>
            <a:r>
              <a:rPr lang="en-US" altLang="zh-TW" sz="2000" spc="300" dirty="0"/>
              <a:t>(</a:t>
            </a:r>
            <a:r>
              <a:rPr lang="en-US" altLang="zh-TW" sz="2000" dirty="0"/>
              <a:t>t=-70.23 , p&lt;0.001</a:t>
            </a:r>
            <a:r>
              <a:rPr lang="en-US" altLang="zh-TW" sz="2000" spc="300" dirty="0"/>
              <a:t>)</a:t>
            </a:r>
            <a:r>
              <a:rPr lang="zh-TW" altLang="en-US" sz="2000" spc="300" dirty="0"/>
              <a:t>，</a:t>
            </a:r>
            <a:r>
              <a:rPr lang="en-US" altLang="zh-TW" sz="2000" spc="300" dirty="0"/>
              <a:t>HUD</a:t>
            </a:r>
            <a:r>
              <a:rPr lang="zh-TW" altLang="en-US" sz="2000" spc="300" dirty="0"/>
              <a:t>慢了</a:t>
            </a:r>
            <a:r>
              <a:rPr lang="en-US" altLang="zh-TW" sz="2000" dirty="0"/>
              <a:t>2.91</a:t>
            </a:r>
            <a:r>
              <a:rPr lang="zh-TW" altLang="en-US" sz="2000" spc="300" dirty="0"/>
              <a:t>公里</a:t>
            </a:r>
            <a:r>
              <a:rPr lang="en-US" altLang="zh-TW" sz="2000" spc="300" dirty="0"/>
              <a:t>/</a:t>
            </a:r>
            <a:r>
              <a:rPr lang="zh-TW" altLang="en-US" sz="2000" spc="300" dirty="0"/>
              <a:t>小時</a:t>
            </a:r>
            <a:endParaRPr lang="en-US" altLang="zh-TW" sz="2000" spc="3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21EFC04-0015-32A0-7516-02695BC2B2F7}"/>
              </a:ext>
            </a:extLst>
          </p:cNvPr>
          <p:cNvSpPr txBox="1"/>
          <p:nvPr/>
        </p:nvSpPr>
        <p:spPr>
          <a:xfrm>
            <a:off x="245746" y="2083240"/>
            <a:ext cx="11700503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000" b="1" dirty="0">
                <a:solidFill>
                  <a:srgbClr val="FF0000"/>
                </a:solidFill>
              </a:rPr>
              <a:t>表明駕駛員在使用</a:t>
            </a:r>
            <a:r>
              <a:rPr lang="en-US" altLang="zh-TW" sz="2000" b="1" dirty="0">
                <a:solidFill>
                  <a:srgbClr val="FF0000"/>
                </a:solidFill>
              </a:rPr>
              <a:t>AR Display</a:t>
            </a:r>
            <a:r>
              <a:rPr lang="zh-TW" altLang="en-US" sz="2000" b="1" dirty="0">
                <a:solidFill>
                  <a:srgbClr val="FF0000"/>
                </a:solidFill>
              </a:rPr>
              <a:t>的信心程度比</a:t>
            </a:r>
            <a:r>
              <a:rPr lang="en-US" altLang="zh-TW" sz="2000" b="1" dirty="0">
                <a:solidFill>
                  <a:srgbClr val="FF0000"/>
                </a:solidFill>
              </a:rPr>
              <a:t>HUD</a:t>
            </a:r>
            <a:r>
              <a:rPr lang="zh-TW" altLang="en-US" sz="2000" b="1" dirty="0">
                <a:solidFill>
                  <a:srgbClr val="FF0000"/>
                </a:solidFill>
              </a:rPr>
              <a:t>高，而使用</a:t>
            </a:r>
            <a:r>
              <a:rPr lang="en-US" altLang="zh-TW" sz="2000" b="1" dirty="0">
                <a:solidFill>
                  <a:srgbClr val="FF0000"/>
                </a:solidFill>
              </a:rPr>
              <a:t>HUD</a:t>
            </a:r>
            <a:r>
              <a:rPr lang="zh-TW" altLang="en-US" sz="2000" b="1" dirty="0">
                <a:solidFill>
                  <a:srgbClr val="FF0000"/>
                </a:solidFill>
              </a:rPr>
              <a:t>要精準完成任務就需要較長的時間，若開太快可能會導致準確性下降</a:t>
            </a:r>
            <a:endParaRPr lang="en-US" altLang="zh-TW" sz="2000" b="1" spc="300" dirty="0"/>
          </a:p>
        </p:txBody>
      </p:sp>
    </p:spTree>
    <p:extLst>
      <p:ext uri="{BB962C8B-B14F-4D97-AF65-F5344CB8AC3E}">
        <p14:creationId xmlns:p14="http://schemas.microsoft.com/office/powerpoint/2010/main" val="2547307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9788E68D-8C86-B6AB-24C8-E665459C739F}"/>
              </a:ext>
            </a:extLst>
          </p:cNvPr>
          <p:cNvGrpSpPr/>
          <p:nvPr/>
        </p:nvGrpSpPr>
        <p:grpSpPr>
          <a:xfrm>
            <a:off x="-1" y="0"/>
            <a:ext cx="12192002" cy="749030"/>
            <a:chOff x="-1" y="0"/>
            <a:chExt cx="12192002" cy="74903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B54F7E7-816F-8373-CD91-8281AF20862D}"/>
                </a:ext>
              </a:extLst>
            </p:cNvPr>
            <p:cNvSpPr/>
            <p:nvPr/>
          </p:nvSpPr>
          <p:spPr>
            <a:xfrm rot="5400000">
              <a:off x="5721485" y="-5721486"/>
              <a:ext cx="749030" cy="1219200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453FA94C-DC95-558D-26C3-BD689BB0CFAE}"/>
                </a:ext>
              </a:extLst>
            </p:cNvPr>
            <p:cNvSpPr txBox="1"/>
            <p:nvPr/>
          </p:nvSpPr>
          <p:spPr>
            <a:xfrm>
              <a:off x="0" y="112905"/>
              <a:ext cx="12985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dirty="0">
                  <a:solidFill>
                    <a:schemeClr val="bg1">
                      <a:lumMod val="95000"/>
                    </a:schemeClr>
                  </a:solidFill>
                </a:rPr>
                <a:t>Result</a:t>
              </a:r>
              <a:endParaRPr lang="zh-TW" altLang="en-US" sz="2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7" name="文字方塊 6">
            <a:extLst>
              <a:ext uri="{FF2B5EF4-FFF2-40B4-BE49-F238E27FC236}">
                <a16:creationId xmlns:a16="http://schemas.microsoft.com/office/drawing/2014/main" id="{9B365F16-185A-493E-4BCB-31D2A77686BB}"/>
              </a:ext>
            </a:extLst>
          </p:cNvPr>
          <p:cNvSpPr txBox="1"/>
          <p:nvPr/>
        </p:nvSpPr>
        <p:spPr>
          <a:xfrm>
            <a:off x="1748380" y="174460"/>
            <a:ext cx="228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chemeClr val="bg1">
                    <a:lumMod val="95000"/>
                  </a:schemeClr>
                </a:solidFill>
              </a:rPr>
              <a:t>主觀評價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78577E2-954D-CECF-21FA-68D05F6AF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006" y="2524242"/>
            <a:ext cx="4453984" cy="32476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2056789E-5D05-774E-6675-D7D331F6932D}"/>
                  </a:ext>
                </a:extLst>
              </p:cNvPr>
              <p:cNvSpPr txBox="1"/>
              <p:nvPr/>
            </p:nvSpPr>
            <p:spPr>
              <a:xfrm>
                <a:off x="245747" y="1086061"/>
                <a:ext cx="11700503" cy="1063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000" dirty="0"/>
                  <a:t>AR</a:t>
                </a:r>
                <a:r>
                  <a:rPr lang="zh-TW" altLang="en-US" sz="2000" dirty="0"/>
                  <a:t> </a:t>
                </a:r>
                <a:r>
                  <a:rPr lang="en-US" altLang="zh-TW" sz="2000" dirty="0"/>
                  <a:t>Display</a:t>
                </a:r>
                <a:r>
                  <a:rPr lang="zh-TW" altLang="en-US" sz="2000" dirty="0"/>
                  <a:t> 比 </a:t>
                </a:r>
                <a:r>
                  <a:rPr lang="en-US" altLang="zh-TW" sz="2000" dirty="0"/>
                  <a:t>HUD </a:t>
                </a:r>
                <a:r>
                  <a:rPr lang="zh-TW" altLang="en-US" sz="2000" dirty="0"/>
                  <a:t>減少了更多心理負荷 </a:t>
                </a:r>
                <a:r>
                  <a:rPr lang="en-US" altLang="zh-TW" sz="2000" dirty="0"/>
                  <a:t>(F(1,57)=130.39 , p&lt;0.001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sz="200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TW" sz="2000" spc="300" dirty="0"/>
                  <a:t>=</a:t>
                </a:r>
                <a:r>
                  <a:rPr lang="en-US" altLang="zh-TW" sz="2000" dirty="0"/>
                  <a:t>0.70</a:t>
                </a:r>
                <a:r>
                  <a:rPr lang="en-US" altLang="zh-TW" sz="2000" spc="300" dirty="0"/>
                  <a:t>)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spc="300" dirty="0"/>
                  <a:t>顯示器的顯示順序沒有顯著影響</a:t>
                </a:r>
                <a:r>
                  <a:rPr lang="en-US" altLang="zh-TW" sz="2000" dirty="0"/>
                  <a:t>(F(1,57)=1.33 , p&gt;0.10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sz="200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TW" sz="2000" spc="300" dirty="0"/>
                  <a:t>=</a:t>
                </a:r>
                <a:r>
                  <a:rPr lang="en-US" altLang="zh-TW" sz="2000" dirty="0"/>
                  <a:t>0.02</a:t>
                </a:r>
                <a:r>
                  <a:rPr lang="en-US" altLang="zh-TW" sz="2000" spc="300" dirty="0"/>
                  <a:t>)</a:t>
                </a: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2056789E-5D05-774E-6675-D7D331F69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47" y="1086061"/>
                <a:ext cx="11700503" cy="1063112"/>
              </a:xfrm>
              <a:prstGeom prst="rect">
                <a:avLst/>
              </a:prstGeom>
              <a:blipFill>
                <a:blip r:embed="rId4"/>
                <a:stretch>
                  <a:fillRect l="-469" b="-6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>
            <a:extLst>
              <a:ext uri="{FF2B5EF4-FFF2-40B4-BE49-F238E27FC236}">
                <a16:creationId xmlns:a16="http://schemas.microsoft.com/office/drawing/2014/main" id="{3B41F619-9D9F-5D7B-AC21-78D7292C1626}"/>
              </a:ext>
            </a:extLst>
          </p:cNvPr>
          <p:cNvSpPr txBox="1"/>
          <p:nvPr/>
        </p:nvSpPr>
        <p:spPr>
          <a:xfrm>
            <a:off x="245747" y="6145464"/>
            <a:ext cx="11700503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000" b="1" dirty="0">
                <a:solidFill>
                  <a:srgbClr val="FF0000"/>
                </a:solidFill>
              </a:rPr>
              <a:t>表明駕駛員更容易、更快理解</a:t>
            </a:r>
            <a:r>
              <a:rPr lang="en-US" altLang="zh-TW" sz="2000" b="1" dirty="0">
                <a:solidFill>
                  <a:srgbClr val="FF0000"/>
                </a:solidFill>
              </a:rPr>
              <a:t>AR Display</a:t>
            </a:r>
            <a:r>
              <a:rPr lang="zh-TW" altLang="en-US" sz="2000" b="1" dirty="0">
                <a:solidFill>
                  <a:srgbClr val="FF0000"/>
                </a:solidFill>
              </a:rPr>
              <a:t>的訊息，</a:t>
            </a:r>
            <a:r>
              <a:rPr lang="zh-TW" altLang="en-US" sz="2000" b="1" dirty="0"/>
              <a:t>與過去的研究一致</a:t>
            </a:r>
            <a:r>
              <a:rPr lang="en-US" altLang="zh-TW" sz="2000" b="1" dirty="0"/>
              <a:t> (Kim and Dey, 2009)</a:t>
            </a:r>
            <a:endParaRPr lang="en-US" altLang="zh-TW" sz="2000" b="1" spc="300" dirty="0"/>
          </a:p>
        </p:txBody>
      </p:sp>
    </p:spTree>
    <p:extLst>
      <p:ext uri="{BB962C8B-B14F-4D97-AF65-F5344CB8AC3E}">
        <p14:creationId xmlns:p14="http://schemas.microsoft.com/office/powerpoint/2010/main" val="3724716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9788E68D-8C86-B6AB-24C8-E665459C739F}"/>
              </a:ext>
            </a:extLst>
          </p:cNvPr>
          <p:cNvGrpSpPr/>
          <p:nvPr/>
        </p:nvGrpSpPr>
        <p:grpSpPr>
          <a:xfrm>
            <a:off x="-1" y="0"/>
            <a:ext cx="12192002" cy="749030"/>
            <a:chOff x="-1" y="0"/>
            <a:chExt cx="12192002" cy="74903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B54F7E7-816F-8373-CD91-8281AF20862D}"/>
                </a:ext>
              </a:extLst>
            </p:cNvPr>
            <p:cNvSpPr/>
            <p:nvPr/>
          </p:nvSpPr>
          <p:spPr>
            <a:xfrm rot="5400000">
              <a:off x="5721485" y="-5721486"/>
              <a:ext cx="749030" cy="1219200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453FA94C-DC95-558D-26C3-BD689BB0CFAE}"/>
                </a:ext>
              </a:extLst>
            </p:cNvPr>
            <p:cNvSpPr txBox="1"/>
            <p:nvPr/>
          </p:nvSpPr>
          <p:spPr>
            <a:xfrm>
              <a:off x="0" y="112905"/>
              <a:ext cx="12985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dirty="0">
                  <a:solidFill>
                    <a:schemeClr val="bg1">
                      <a:lumMod val="95000"/>
                    </a:schemeClr>
                  </a:solidFill>
                </a:rPr>
                <a:t>Result</a:t>
              </a:r>
              <a:endParaRPr lang="zh-TW" altLang="en-US" sz="2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7" name="文字方塊 6">
            <a:extLst>
              <a:ext uri="{FF2B5EF4-FFF2-40B4-BE49-F238E27FC236}">
                <a16:creationId xmlns:a16="http://schemas.microsoft.com/office/drawing/2014/main" id="{A79D7FEE-2DB5-1500-2027-57B9DA136AD1}"/>
              </a:ext>
            </a:extLst>
          </p:cNvPr>
          <p:cNvSpPr txBox="1"/>
          <p:nvPr/>
        </p:nvSpPr>
        <p:spPr>
          <a:xfrm>
            <a:off x="1748380" y="174460"/>
            <a:ext cx="228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chemeClr val="bg1">
                    <a:lumMod val="95000"/>
                  </a:schemeClr>
                </a:solidFill>
              </a:rPr>
              <a:t>主觀評價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78E5C5A-DB82-7C88-3302-5734C395D9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>
            <a:off x="2591497" y="3339324"/>
            <a:ext cx="7009006" cy="33412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CCAE94FC-7650-6112-32CF-468F6B59283C}"/>
                  </a:ext>
                </a:extLst>
              </p:cNvPr>
              <p:cNvSpPr txBox="1"/>
              <p:nvPr/>
            </p:nvSpPr>
            <p:spPr>
              <a:xfrm>
                <a:off x="1748380" y="784959"/>
                <a:ext cx="9071674" cy="1063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dirty="0"/>
                  <a:t>使用 </a:t>
                </a:r>
                <a:r>
                  <a:rPr lang="en-US" altLang="zh-TW" sz="2000" dirty="0"/>
                  <a:t>HUD </a:t>
                </a:r>
                <a:r>
                  <a:rPr lang="zh-TW" altLang="en-US" sz="2000" dirty="0"/>
                  <a:t>的困難比</a:t>
                </a:r>
                <a:r>
                  <a:rPr lang="en-US" altLang="zh-TW" sz="2000" dirty="0"/>
                  <a:t>AR</a:t>
                </a:r>
                <a:r>
                  <a:rPr lang="zh-TW" altLang="en-US" sz="2000" dirty="0"/>
                  <a:t> </a:t>
                </a:r>
                <a:r>
                  <a:rPr lang="en-US" altLang="zh-TW" sz="2000" dirty="0"/>
                  <a:t>Display</a:t>
                </a:r>
                <a:r>
                  <a:rPr lang="zh-TW" altLang="en-US" sz="2000" dirty="0"/>
                  <a:t>高 </a:t>
                </a:r>
                <a:r>
                  <a:rPr lang="en-US" altLang="zh-TW" sz="2000" dirty="0"/>
                  <a:t>(F(1,57)=47.42 , p&lt;0.001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sz="200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TW" sz="2000" spc="300" dirty="0"/>
                  <a:t>=</a:t>
                </a:r>
                <a:r>
                  <a:rPr lang="en-US" altLang="zh-TW" sz="2000" dirty="0"/>
                  <a:t>0.45</a:t>
                </a:r>
                <a:r>
                  <a:rPr lang="en-US" altLang="zh-TW" sz="2000" spc="300" dirty="0"/>
                  <a:t>)</a:t>
                </a:r>
                <a:endParaRPr lang="en-US" altLang="zh-TW" sz="20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spc="300" dirty="0"/>
                  <a:t>顯示器的顯示順序沒有顯著影響</a:t>
                </a:r>
                <a:r>
                  <a:rPr lang="en-US" altLang="zh-TW" sz="2000" dirty="0"/>
                  <a:t>(F(1,57)=2.05 , p&gt;0.10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sz="200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TW" sz="2000" spc="300" dirty="0"/>
                  <a:t>=</a:t>
                </a:r>
                <a:r>
                  <a:rPr lang="en-US" altLang="zh-TW" sz="2000" dirty="0"/>
                  <a:t>0.4</a:t>
                </a:r>
                <a:r>
                  <a:rPr lang="en-US" altLang="zh-TW" sz="2000" spc="300" dirty="0"/>
                  <a:t>)</a:t>
                </a: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CCAE94FC-7650-6112-32CF-468F6B592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380" y="784959"/>
                <a:ext cx="9071674" cy="1063112"/>
              </a:xfrm>
              <a:prstGeom prst="rect">
                <a:avLst/>
              </a:prstGeom>
              <a:blipFill>
                <a:blip r:embed="rId4"/>
                <a:stretch>
                  <a:fillRect l="-605" b="-68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群組 11">
            <a:extLst>
              <a:ext uri="{FF2B5EF4-FFF2-40B4-BE49-F238E27FC236}">
                <a16:creationId xmlns:a16="http://schemas.microsoft.com/office/drawing/2014/main" id="{1649BA57-E4E1-63A7-172A-35A927B83C2D}"/>
              </a:ext>
            </a:extLst>
          </p:cNvPr>
          <p:cNvGrpSpPr/>
          <p:nvPr/>
        </p:nvGrpSpPr>
        <p:grpSpPr>
          <a:xfrm>
            <a:off x="413379" y="1056384"/>
            <a:ext cx="958567" cy="520262"/>
            <a:chOff x="345464" y="2908738"/>
            <a:chExt cx="958567" cy="520262"/>
          </a:xfrm>
        </p:grpSpPr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72938428-F399-6AB6-5AB1-8464C66B681C}"/>
                </a:ext>
              </a:extLst>
            </p:cNvPr>
            <p:cNvSpPr txBox="1"/>
            <p:nvPr/>
          </p:nvSpPr>
          <p:spPr>
            <a:xfrm>
              <a:off x="345464" y="2968814"/>
              <a:ext cx="9585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b="1" dirty="0"/>
                <a:t>困難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7B86019F-0DFC-AFEA-1DC1-90F7315CE7E4}"/>
                </a:ext>
              </a:extLst>
            </p:cNvPr>
            <p:cNvSpPr/>
            <p:nvPr/>
          </p:nvSpPr>
          <p:spPr>
            <a:xfrm>
              <a:off x="367547" y="2908738"/>
              <a:ext cx="914400" cy="520262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637036B2-7D5A-3633-EB7E-8BBBB2A3423F}"/>
              </a:ext>
            </a:extLst>
          </p:cNvPr>
          <p:cNvGrpSpPr/>
          <p:nvPr/>
        </p:nvGrpSpPr>
        <p:grpSpPr>
          <a:xfrm>
            <a:off x="435462" y="2296604"/>
            <a:ext cx="958567" cy="520262"/>
            <a:chOff x="345464" y="2908738"/>
            <a:chExt cx="958567" cy="520262"/>
          </a:xfrm>
        </p:grpSpPr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BBD97DF4-E6C0-4F4A-DE28-ED9739BB881D}"/>
                </a:ext>
              </a:extLst>
            </p:cNvPr>
            <p:cNvSpPr txBox="1"/>
            <p:nvPr/>
          </p:nvSpPr>
          <p:spPr>
            <a:xfrm>
              <a:off x="345464" y="2968814"/>
              <a:ext cx="9585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b="1" dirty="0"/>
                <a:t>努力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72BD18C6-2357-87CA-F065-B70A2D03030B}"/>
                </a:ext>
              </a:extLst>
            </p:cNvPr>
            <p:cNvSpPr/>
            <p:nvPr/>
          </p:nvSpPr>
          <p:spPr>
            <a:xfrm>
              <a:off x="367547" y="2908738"/>
              <a:ext cx="914400" cy="520262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7D1841F7-B0B9-1960-C5C5-2E475C8E5629}"/>
                  </a:ext>
                </a:extLst>
              </p:cNvPr>
              <p:cNvSpPr txBox="1"/>
              <p:nvPr/>
            </p:nvSpPr>
            <p:spPr>
              <a:xfrm>
                <a:off x="1748380" y="2025179"/>
                <a:ext cx="9071674" cy="1063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dirty="0"/>
                  <a:t>使用 </a:t>
                </a:r>
                <a:r>
                  <a:rPr lang="en-US" altLang="zh-TW" sz="2000" dirty="0"/>
                  <a:t>AR</a:t>
                </a:r>
                <a:r>
                  <a:rPr lang="zh-TW" altLang="en-US" sz="2000" dirty="0"/>
                  <a:t> </a:t>
                </a:r>
                <a:r>
                  <a:rPr lang="en-US" altLang="zh-TW" sz="2000" dirty="0"/>
                  <a:t>Display</a:t>
                </a:r>
                <a:r>
                  <a:rPr lang="zh-TW" altLang="en-US" sz="2000" dirty="0"/>
                  <a:t>的要求比</a:t>
                </a:r>
                <a:r>
                  <a:rPr lang="en-US" altLang="zh-TW" sz="2000" dirty="0"/>
                  <a:t>HUD</a:t>
                </a:r>
                <a:r>
                  <a:rPr lang="zh-TW" altLang="en-US" sz="2000" dirty="0"/>
                  <a:t>低 </a:t>
                </a:r>
                <a:r>
                  <a:rPr lang="en-US" altLang="zh-TW" sz="2000" dirty="0"/>
                  <a:t>(F(1,57)=70.27 , p&lt;0.001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sz="200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TW" sz="2000" spc="300" dirty="0"/>
                  <a:t>=</a:t>
                </a:r>
                <a:r>
                  <a:rPr lang="en-US" altLang="zh-TW" sz="2000" dirty="0"/>
                  <a:t>0.55</a:t>
                </a:r>
                <a:r>
                  <a:rPr lang="en-US" altLang="zh-TW" sz="2000" spc="300" dirty="0"/>
                  <a:t>)</a:t>
                </a:r>
                <a:endParaRPr lang="en-US" altLang="zh-TW" sz="20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spc="300" dirty="0"/>
                  <a:t>顯示器的顯示順序有顯著影響</a:t>
                </a:r>
                <a:r>
                  <a:rPr lang="en-US" altLang="zh-TW" sz="2000" dirty="0"/>
                  <a:t>(F(1,57)=9.08 , p&lt;0.05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sz="200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TW" sz="2000" spc="300" dirty="0"/>
                  <a:t>=</a:t>
                </a:r>
                <a:r>
                  <a:rPr lang="en-US" altLang="zh-TW" sz="2000" dirty="0"/>
                  <a:t>0.14</a:t>
                </a:r>
                <a:r>
                  <a:rPr lang="en-US" altLang="zh-TW" sz="2000" spc="300" dirty="0"/>
                  <a:t>)</a:t>
                </a:r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7D1841F7-B0B9-1960-C5C5-2E475C8E5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380" y="2025179"/>
                <a:ext cx="9071674" cy="1063112"/>
              </a:xfrm>
              <a:prstGeom prst="rect">
                <a:avLst/>
              </a:prstGeom>
              <a:blipFill>
                <a:blip r:embed="rId5"/>
                <a:stretch>
                  <a:fillRect l="-605" b="-6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>
            <a:extLst>
              <a:ext uri="{FF2B5EF4-FFF2-40B4-BE49-F238E27FC236}">
                <a16:creationId xmlns:a16="http://schemas.microsoft.com/office/drawing/2014/main" id="{5E92C297-B7EA-E6F5-709D-4DA45095F97B}"/>
              </a:ext>
            </a:extLst>
          </p:cNvPr>
          <p:cNvSpPr txBox="1"/>
          <p:nvPr/>
        </p:nvSpPr>
        <p:spPr>
          <a:xfrm>
            <a:off x="3197584" y="174460"/>
            <a:ext cx="43591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b="1" spc="3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駕駛任務</a:t>
            </a:r>
            <a:endParaRPr lang="en-US" altLang="zh-TW" sz="2000" b="1" spc="3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910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9788E68D-8C86-B6AB-24C8-E665459C739F}"/>
              </a:ext>
            </a:extLst>
          </p:cNvPr>
          <p:cNvGrpSpPr/>
          <p:nvPr/>
        </p:nvGrpSpPr>
        <p:grpSpPr>
          <a:xfrm>
            <a:off x="-1" y="0"/>
            <a:ext cx="12192002" cy="749030"/>
            <a:chOff x="-1" y="0"/>
            <a:chExt cx="12192002" cy="74903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B54F7E7-816F-8373-CD91-8281AF20862D}"/>
                </a:ext>
              </a:extLst>
            </p:cNvPr>
            <p:cNvSpPr/>
            <p:nvPr/>
          </p:nvSpPr>
          <p:spPr>
            <a:xfrm rot="5400000">
              <a:off x="5721485" y="-5721486"/>
              <a:ext cx="749030" cy="1219200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453FA94C-DC95-558D-26C3-BD689BB0CFAE}"/>
                </a:ext>
              </a:extLst>
            </p:cNvPr>
            <p:cNvSpPr txBox="1"/>
            <p:nvPr/>
          </p:nvSpPr>
          <p:spPr>
            <a:xfrm>
              <a:off x="0" y="112905"/>
              <a:ext cx="12985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dirty="0">
                  <a:solidFill>
                    <a:schemeClr val="bg1">
                      <a:lumMod val="95000"/>
                    </a:schemeClr>
                  </a:solidFill>
                </a:rPr>
                <a:t>Result</a:t>
              </a:r>
              <a:endParaRPr lang="zh-TW" altLang="en-US" sz="2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7" name="文字方塊 6">
            <a:extLst>
              <a:ext uri="{FF2B5EF4-FFF2-40B4-BE49-F238E27FC236}">
                <a16:creationId xmlns:a16="http://schemas.microsoft.com/office/drawing/2014/main" id="{050A062B-C53F-B00C-C6D0-1293FA9616DB}"/>
              </a:ext>
            </a:extLst>
          </p:cNvPr>
          <p:cNvSpPr txBox="1"/>
          <p:nvPr/>
        </p:nvSpPr>
        <p:spPr>
          <a:xfrm>
            <a:off x="1748380" y="174460"/>
            <a:ext cx="228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chemeClr val="bg1">
                    <a:lumMod val="95000"/>
                  </a:schemeClr>
                </a:solidFill>
              </a:rPr>
              <a:t>主觀評價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0F27A8A-591F-516D-802E-6256FC38DFF9}"/>
              </a:ext>
            </a:extLst>
          </p:cNvPr>
          <p:cNvSpPr txBox="1"/>
          <p:nvPr/>
        </p:nvSpPr>
        <p:spPr>
          <a:xfrm>
            <a:off x="3197584" y="174460"/>
            <a:ext cx="43591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b="1" spc="3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NDRT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387FFB61-DE4F-B50F-0629-0C0E52B2F6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" r="82"/>
          <a:stretch/>
        </p:blipFill>
        <p:spPr>
          <a:xfrm>
            <a:off x="2591497" y="3339324"/>
            <a:ext cx="7009006" cy="33412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AEC3E473-50B7-68BD-8294-4003D4D86668}"/>
                  </a:ext>
                </a:extLst>
              </p:cNvPr>
              <p:cNvSpPr txBox="1"/>
              <p:nvPr/>
            </p:nvSpPr>
            <p:spPr>
              <a:xfrm>
                <a:off x="1748379" y="784959"/>
                <a:ext cx="10443621" cy="1063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dirty="0"/>
                  <a:t>兩種類型都被評為中等難度，但</a:t>
                </a:r>
                <a:r>
                  <a:rPr lang="en-US" altLang="zh-TW" sz="2000" dirty="0"/>
                  <a:t>AR</a:t>
                </a:r>
                <a:r>
                  <a:rPr lang="zh-TW" altLang="en-US" sz="2000" dirty="0"/>
                  <a:t> </a:t>
                </a:r>
                <a:r>
                  <a:rPr lang="en-US" altLang="zh-TW" sz="2000" dirty="0"/>
                  <a:t>Display</a:t>
                </a:r>
                <a:r>
                  <a:rPr lang="zh-TW" altLang="en-US" sz="2000" dirty="0"/>
                  <a:t>較低 </a:t>
                </a:r>
                <a:r>
                  <a:rPr lang="en-US" altLang="zh-TW" sz="2000" dirty="0"/>
                  <a:t>(F(1,57)=14.52 , p&lt;0.001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sz="200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TW" sz="2000" spc="300" dirty="0"/>
                  <a:t>=</a:t>
                </a:r>
                <a:r>
                  <a:rPr lang="en-US" altLang="zh-TW" sz="2000" dirty="0"/>
                  <a:t>0.20</a:t>
                </a:r>
                <a:r>
                  <a:rPr lang="en-US" altLang="zh-TW" sz="2000" spc="300" dirty="0"/>
                  <a:t>)</a:t>
                </a:r>
                <a:endParaRPr lang="en-US" altLang="zh-TW" sz="20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spc="300" dirty="0"/>
                  <a:t>顯示器的顯示順序有顯著影響</a:t>
                </a:r>
                <a:r>
                  <a:rPr lang="en-US" altLang="zh-TW" sz="2000" dirty="0"/>
                  <a:t>(F(1,57)=4.39 , p&lt;0.05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sz="200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TW" sz="2000" spc="300" dirty="0"/>
                  <a:t>=</a:t>
                </a:r>
                <a:r>
                  <a:rPr lang="en-US" altLang="zh-TW" sz="2000" dirty="0"/>
                  <a:t>0.7</a:t>
                </a:r>
                <a:r>
                  <a:rPr lang="en-US" altLang="zh-TW" sz="2000" spc="300" dirty="0"/>
                  <a:t>)</a:t>
                </a: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AEC3E473-50B7-68BD-8294-4003D4D86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379" y="784959"/>
                <a:ext cx="10443621" cy="1063112"/>
              </a:xfrm>
              <a:prstGeom prst="rect">
                <a:avLst/>
              </a:prstGeom>
              <a:blipFill>
                <a:blip r:embed="rId4"/>
                <a:stretch>
                  <a:fillRect l="-525" b="-68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群組 12">
            <a:extLst>
              <a:ext uri="{FF2B5EF4-FFF2-40B4-BE49-F238E27FC236}">
                <a16:creationId xmlns:a16="http://schemas.microsoft.com/office/drawing/2014/main" id="{93EE5159-0E09-0D9E-97D1-1883287D6A03}"/>
              </a:ext>
            </a:extLst>
          </p:cNvPr>
          <p:cNvGrpSpPr/>
          <p:nvPr/>
        </p:nvGrpSpPr>
        <p:grpSpPr>
          <a:xfrm>
            <a:off x="413379" y="1056384"/>
            <a:ext cx="958567" cy="520262"/>
            <a:chOff x="345464" y="2908738"/>
            <a:chExt cx="958567" cy="520262"/>
          </a:xfrm>
        </p:grpSpPr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87E1A4B4-C96C-23A7-A296-4EEC808291B3}"/>
                </a:ext>
              </a:extLst>
            </p:cNvPr>
            <p:cNvSpPr txBox="1"/>
            <p:nvPr/>
          </p:nvSpPr>
          <p:spPr>
            <a:xfrm>
              <a:off x="345464" y="2968814"/>
              <a:ext cx="9585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b="1" dirty="0"/>
                <a:t>困難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38229B79-11AB-A220-71EC-A78B5C9C17C3}"/>
                </a:ext>
              </a:extLst>
            </p:cNvPr>
            <p:cNvSpPr/>
            <p:nvPr/>
          </p:nvSpPr>
          <p:spPr>
            <a:xfrm>
              <a:off x="367547" y="2908738"/>
              <a:ext cx="914400" cy="520262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8C23CD45-2670-B715-9253-253E9CD799C1}"/>
              </a:ext>
            </a:extLst>
          </p:cNvPr>
          <p:cNvGrpSpPr/>
          <p:nvPr/>
        </p:nvGrpSpPr>
        <p:grpSpPr>
          <a:xfrm>
            <a:off x="435462" y="2296604"/>
            <a:ext cx="958567" cy="520262"/>
            <a:chOff x="345464" y="2908738"/>
            <a:chExt cx="958567" cy="520262"/>
          </a:xfrm>
        </p:grpSpPr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79FDB4FB-6897-9043-4999-207F1A5AD78B}"/>
                </a:ext>
              </a:extLst>
            </p:cNvPr>
            <p:cNvSpPr txBox="1"/>
            <p:nvPr/>
          </p:nvSpPr>
          <p:spPr>
            <a:xfrm>
              <a:off x="345464" y="2968814"/>
              <a:ext cx="9585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b="1" dirty="0"/>
                <a:t>努力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4D42107-FE85-D1D5-3CBD-6FD25E5AB3FF}"/>
                </a:ext>
              </a:extLst>
            </p:cNvPr>
            <p:cNvSpPr/>
            <p:nvPr/>
          </p:nvSpPr>
          <p:spPr>
            <a:xfrm>
              <a:off x="367547" y="2908738"/>
              <a:ext cx="914400" cy="520262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84FA292F-4D3E-4411-5FC1-674E27E6064B}"/>
                  </a:ext>
                </a:extLst>
              </p:cNvPr>
              <p:cNvSpPr txBox="1"/>
              <p:nvPr/>
            </p:nvSpPr>
            <p:spPr>
              <a:xfrm>
                <a:off x="1748380" y="2025179"/>
                <a:ext cx="9071674" cy="1063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dirty="0"/>
                  <a:t>使用 </a:t>
                </a:r>
                <a:r>
                  <a:rPr lang="en-US" altLang="zh-TW" sz="2000" dirty="0"/>
                  <a:t>AR</a:t>
                </a:r>
                <a:r>
                  <a:rPr lang="zh-TW" altLang="en-US" sz="2000" dirty="0"/>
                  <a:t> </a:t>
                </a:r>
                <a:r>
                  <a:rPr lang="en-US" altLang="zh-TW" sz="2000" dirty="0"/>
                  <a:t>Display</a:t>
                </a:r>
                <a:r>
                  <a:rPr lang="zh-TW" altLang="en-US" sz="2000" dirty="0"/>
                  <a:t>的要求比</a:t>
                </a:r>
                <a:r>
                  <a:rPr lang="en-US" altLang="zh-TW" sz="2000" dirty="0"/>
                  <a:t>HUD</a:t>
                </a:r>
                <a:r>
                  <a:rPr lang="zh-TW" altLang="en-US" sz="2000" dirty="0"/>
                  <a:t>低 </a:t>
                </a:r>
                <a:r>
                  <a:rPr lang="en-US" altLang="zh-TW" sz="2000" dirty="0"/>
                  <a:t>(F(1,57)=29.75 , p&lt;0.001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sz="200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TW" sz="2000" spc="300" dirty="0"/>
                  <a:t>=</a:t>
                </a:r>
                <a:r>
                  <a:rPr lang="en-US" altLang="zh-TW" sz="2000" dirty="0"/>
                  <a:t>0.34</a:t>
                </a:r>
                <a:r>
                  <a:rPr lang="en-US" altLang="zh-TW" sz="2000" spc="300" dirty="0"/>
                  <a:t>)</a:t>
                </a:r>
                <a:endParaRPr lang="en-US" altLang="zh-TW" sz="20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spc="300" dirty="0"/>
                  <a:t>顯示器的顯示順序有顯著影響</a:t>
                </a:r>
                <a:r>
                  <a:rPr lang="en-US" altLang="zh-TW" sz="2000" dirty="0"/>
                  <a:t>(F(1,57)=10.49 , p&lt;0.05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sz="20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TW" sz="2000" spc="300" dirty="0"/>
                  <a:t>=</a:t>
                </a:r>
                <a:r>
                  <a:rPr lang="en-US" altLang="zh-TW" sz="2000" dirty="0"/>
                  <a:t>0.16</a:t>
                </a:r>
                <a:r>
                  <a:rPr lang="en-US" altLang="zh-TW" sz="2000" spc="300" dirty="0"/>
                  <a:t>)</a:t>
                </a:r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84FA292F-4D3E-4411-5FC1-674E27E60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380" y="2025179"/>
                <a:ext cx="9071674" cy="1063112"/>
              </a:xfrm>
              <a:prstGeom prst="rect">
                <a:avLst/>
              </a:prstGeom>
              <a:blipFill>
                <a:blip r:embed="rId5"/>
                <a:stretch>
                  <a:fillRect l="-605" b="-6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4141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9788E68D-8C86-B6AB-24C8-E665459C739F}"/>
              </a:ext>
            </a:extLst>
          </p:cNvPr>
          <p:cNvGrpSpPr/>
          <p:nvPr/>
        </p:nvGrpSpPr>
        <p:grpSpPr>
          <a:xfrm>
            <a:off x="-1" y="0"/>
            <a:ext cx="12192002" cy="749030"/>
            <a:chOff x="-1" y="0"/>
            <a:chExt cx="12192002" cy="74903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B54F7E7-816F-8373-CD91-8281AF20862D}"/>
                </a:ext>
              </a:extLst>
            </p:cNvPr>
            <p:cNvSpPr/>
            <p:nvPr/>
          </p:nvSpPr>
          <p:spPr>
            <a:xfrm rot="5400000">
              <a:off x="5721485" y="-5721486"/>
              <a:ext cx="749030" cy="1219200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453FA94C-DC95-558D-26C3-BD689BB0CFAE}"/>
                </a:ext>
              </a:extLst>
            </p:cNvPr>
            <p:cNvSpPr txBox="1"/>
            <p:nvPr/>
          </p:nvSpPr>
          <p:spPr>
            <a:xfrm>
              <a:off x="0" y="112905"/>
              <a:ext cx="21002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dirty="0">
                  <a:solidFill>
                    <a:schemeClr val="bg1">
                      <a:lumMod val="95000"/>
                    </a:schemeClr>
                  </a:solidFill>
                </a:rPr>
                <a:t>Discussion</a:t>
              </a:r>
              <a:endParaRPr lang="zh-TW" altLang="en-US" sz="2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B9F55ECD-5D78-23FF-3BF4-0B2BA8880A92}"/>
              </a:ext>
            </a:extLst>
          </p:cNvPr>
          <p:cNvSpPr txBox="1"/>
          <p:nvPr/>
        </p:nvSpPr>
        <p:spPr>
          <a:xfrm>
            <a:off x="245747" y="1086061"/>
            <a:ext cx="11700503" cy="2346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/>
              <a:t>因為</a:t>
            </a:r>
            <a:r>
              <a:rPr lang="en-US" altLang="zh-TW" sz="2000" dirty="0"/>
              <a:t>AR Display</a:t>
            </a:r>
            <a:r>
              <a:rPr lang="zh-TW" altLang="en-US" sz="2000" dirty="0"/>
              <a:t>的訊息與環境疊加，所以駕駛員不用將訊息反射到環境中，減少了駕駛員的精神負荷，這也證實了過去的研究 </a:t>
            </a:r>
            <a:r>
              <a:rPr lang="en-US" altLang="zh-TW" sz="2000" dirty="0"/>
              <a:t>(</a:t>
            </a:r>
            <a:r>
              <a:rPr lang="en-US" altLang="zh-TW" sz="2000" dirty="0" err="1"/>
              <a:t>Pfannmüller</a:t>
            </a:r>
            <a:r>
              <a:rPr lang="en-US" altLang="zh-TW" sz="2000" dirty="0"/>
              <a:t>, 2017)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/>
              <a:t>主觀數據表明，使用</a:t>
            </a:r>
            <a:r>
              <a:rPr lang="en-US" altLang="zh-TW" sz="2000" dirty="0"/>
              <a:t>AR Display</a:t>
            </a:r>
            <a:r>
              <a:rPr lang="zh-TW" altLang="en-US" sz="2000" dirty="0"/>
              <a:t>駕駛時的心理負荷減少。受測者也認為在</a:t>
            </a:r>
            <a:r>
              <a:rPr lang="en-US" altLang="zh-TW" sz="2000" dirty="0"/>
              <a:t>NDRT</a:t>
            </a:r>
            <a:r>
              <a:rPr lang="zh-TW" altLang="en-US" sz="2000" dirty="0"/>
              <a:t>使用</a:t>
            </a:r>
            <a:r>
              <a:rPr lang="en-US" altLang="zh-TW" sz="2000" dirty="0"/>
              <a:t>HUD</a:t>
            </a:r>
            <a:r>
              <a:rPr lang="zh-TW" altLang="en-US" sz="2000" dirty="0"/>
              <a:t>的困難度及要求更高，這與過去的研究一致</a:t>
            </a:r>
            <a:r>
              <a:rPr lang="en-US" altLang="zh-TW" sz="2000" dirty="0"/>
              <a:t> </a:t>
            </a:r>
            <a:r>
              <a:rPr lang="en-US" altLang="zh-TW" sz="2000" spc="300" dirty="0"/>
              <a:t>(</a:t>
            </a:r>
            <a:r>
              <a:rPr lang="en-US" altLang="zh-TW" sz="2000" dirty="0" err="1"/>
              <a:t>Bengler</a:t>
            </a:r>
            <a:r>
              <a:rPr lang="en-US" altLang="zh-TW" sz="2000" dirty="0"/>
              <a:t> et al., 2015; Israel, 2012; Kim and Dey, 2009; </a:t>
            </a:r>
            <a:r>
              <a:rPr lang="en-US" altLang="zh-TW" sz="2000" dirty="0" err="1"/>
              <a:t>Pfannmüller</a:t>
            </a:r>
            <a:r>
              <a:rPr lang="en-US" altLang="zh-TW" sz="2000" dirty="0"/>
              <a:t>, 2017; </a:t>
            </a:r>
            <a:r>
              <a:rPr lang="en-US" altLang="zh-TW" sz="2000" dirty="0" err="1"/>
              <a:t>Pfannmüller</a:t>
            </a:r>
            <a:r>
              <a:rPr lang="en-US" altLang="zh-TW" sz="2000" dirty="0"/>
              <a:t> et al., 2015</a:t>
            </a:r>
            <a:r>
              <a:rPr lang="en-US" altLang="zh-TW" sz="2000" spc="300" dirty="0"/>
              <a:t>)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50DA586-0AD9-4E6E-CCCB-80C07F81B4FC}"/>
              </a:ext>
            </a:extLst>
          </p:cNvPr>
          <p:cNvSpPr txBox="1"/>
          <p:nvPr/>
        </p:nvSpPr>
        <p:spPr>
          <a:xfrm>
            <a:off x="245746" y="3769375"/>
            <a:ext cx="11700503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000" dirty="0"/>
              <a:t>侷限性 </a:t>
            </a:r>
            <a:r>
              <a:rPr lang="en-US" altLang="zh-TW" sz="2000" dirty="0"/>
              <a:t>:</a:t>
            </a:r>
            <a:r>
              <a:rPr lang="zh-TW" altLang="en-US" sz="2000" dirty="0"/>
              <a:t> </a:t>
            </a:r>
            <a:r>
              <a:rPr lang="en-US" altLang="zh-TW" sz="2000" dirty="0"/>
              <a:t>AR</a:t>
            </a:r>
            <a:r>
              <a:rPr lang="zh-TW" altLang="en-US" sz="2000" dirty="0"/>
              <a:t> </a:t>
            </a:r>
            <a:r>
              <a:rPr lang="en-US" altLang="zh-TW" sz="2000" dirty="0"/>
              <a:t>Display</a:t>
            </a:r>
            <a:r>
              <a:rPr lang="zh-TW" altLang="en-US" sz="2000" dirty="0"/>
              <a:t>和</a:t>
            </a:r>
            <a:r>
              <a:rPr lang="en-US" altLang="zh-TW" sz="2000" dirty="0"/>
              <a:t>HUD</a:t>
            </a:r>
            <a:r>
              <a:rPr lang="zh-TW" altLang="en-US" sz="2000" dirty="0"/>
              <a:t> 每次開始的時候呈現的訊息並非相同的，</a:t>
            </a:r>
            <a:r>
              <a:rPr lang="en-US" altLang="zh-TW" sz="2000" dirty="0"/>
              <a:t>AR</a:t>
            </a:r>
            <a:r>
              <a:rPr lang="zh-TW" altLang="en-US" sz="2000" dirty="0"/>
              <a:t>可以從遠處就可以看到要轉彎的方向，而</a:t>
            </a:r>
            <a:r>
              <a:rPr lang="en-US" altLang="zh-TW" sz="2000" dirty="0"/>
              <a:t>HUD</a:t>
            </a:r>
            <a:r>
              <a:rPr lang="zh-TW" altLang="en-US" sz="2000" dirty="0"/>
              <a:t>需要等到離目標處</a:t>
            </a:r>
            <a:r>
              <a:rPr lang="en-US" altLang="zh-TW" sz="2000" dirty="0"/>
              <a:t>120</a:t>
            </a:r>
            <a:r>
              <a:rPr lang="zh-TW" altLang="en-US" sz="2000" dirty="0"/>
              <a:t>公尺時才能看到</a:t>
            </a:r>
            <a:endParaRPr lang="en-US" altLang="zh-TW" sz="2000" spc="300" dirty="0"/>
          </a:p>
        </p:txBody>
      </p:sp>
    </p:spTree>
    <p:extLst>
      <p:ext uri="{BB962C8B-B14F-4D97-AF65-F5344CB8AC3E}">
        <p14:creationId xmlns:p14="http://schemas.microsoft.com/office/powerpoint/2010/main" val="3071187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 圖案 4">
            <a:extLst>
              <a:ext uri="{FF2B5EF4-FFF2-40B4-BE49-F238E27FC236}">
                <a16:creationId xmlns:a16="http://schemas.microsoft.com/office/drawing/2014/main" id="{085788E4-AAD9-62FD-26EB-6425D31D0797}"/>
              </a:ext>
            </a:extLst>
          </p:cNvPr>
          <p:cNvSpPr/>
          <p:nvPr/>
        </p:nvSpPr>
        <p:spPr>
          <a:xfrm rot="5400000" flipH="1" flipV="1">
            <a:off x="10207559" y="4990290"/>
            <a:ext cx="1313234" cy="1789889"/>
          </a:xfrm>
          <a:prstGeom prst="corner">
            <a:avLst>
              <a:gd name="adj1" fmla="val 23812"/>
              <a:gd name="adj2" fmla="val 21541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L 圖案 5">
            <a:extLst>
              <a:ext uri="{FF2B5EF4-FFF2-40B4-BE49-F238E27FC236}">
                <a16:creationId xmlns:a16="http://schemas.microsoft.com/office/drawing/2014/main" id="{F9AA07FA-1493-52CF-1D1B-2A5BD514891B}"/>
              </a:ext>
            </a:extLst>
          </p:cNvPr>
          <p:cNvSpPr/>
          <p:nvPr/>
        </p:nvSpPr>
        <p:spPr>
          <a:xfrm rot="16200000" flipV="1">
            <a:off x="671209" y="4990290"/>
            <a:ext cx="1313234" cy="1789889"/>
          </a:xfrm>
          <a:prstGeom prst="corner">
            <a:avLst>
              <a:gd name="adj1" fmla="val 23812"/>
              <a:gd name="adj2" fmla="val 21541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L 圖案 3">
            <a:extLst>
              <a:ext uri="{FF2B5EF4-FFF2-40B4-BE49-F238E27FC236}">
                <a16:creationId xmlns:a16="http://schemas.microsoft.com/office/drawing/2014/main" id="{3FB60EE0-90D4-BC83-2812-7AFD51B7138B}"/>
              </a:ext>
            </a:extLst>
          </p:cNvPr>
          <p:cNvSpPr/>
          <p:nvPr/>
        </p:nvSpPr>
        <p:spPr>
          <a:xfrm rot="5400000">
            <a:off x="671209" y="77821"/>
            <a:ext cx="1313234" cy="1789889"/>
          </a:xfrm>
          <a:prstGeom prst="corner">
            <a:avLst>
              <a:gd name="adj1" fmla="val 23812"/>
              <a:gd name="adj2" fmla="val 21541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L 圖案 6">
            <a:extLst>
              <a:ext uri="{FF2B5EF4-FFF2-40B4-BE49-F238E27FC236}">
                <a16:creationId xmlns:a16="http://schemas.microsoft.com/office/drawing/2014/main" id="{5C14A82B-6D2B-A5E3-EA23-26A7DF952492}"/>
              </a:ext>
            </a:extLst>
          </p:cNvPr>
          <p:cNvSpPr/>
          <p:nvPr/>
        </p:nvSpPr>
        <p:spPr>
          <a:xfrm rot="16200000" flipH="1">
            <a:off x="10207559" y="77821"/>
            <a:ext cx="1313234" cy="1789889"/>
          </a:xfrm>
          <a:prstGeom prst="corner">
            <a:avLst>
              <a:gd name="adj1" fmla="val 23812"/>
              <a:gd name="adj2" fmla="val 21541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FC5FC9D-870F-2463-DCDE-75A089E1ABE4}"/>
              </a:ext>
            </a:extLst>
          </p:cNvPr>
          <p:cNvSpPr txBox="1"/>
          <p:nvPr/>
        </p:nvSpPr>
        <p:spPr>
          <a:xfrm>
            <a:off x="468283" y="2894078"/>
            <a:ext cx="11255433" cy="1069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4800" b="1" dirty="0"/>
              <a:t>Thank you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714282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:a16="http://schemas.microsoft.com/office/drawing/2014/main" id="{2BCFE95D-79DF-D155-4880-31781CEECD81}"/>
              </a:ext>
            </a:extLst>
          </p:cNvPr>
          <p:cNvGrpSpPr/>
          <p:nvPr/>
        </p:nvGrpSpPr>
        <p:grpSpPr>
          <a:xfrm>
            <a:off x="-1" y="0"/>
            <a:ext cx="12192002" cy="749030"/>
            <a:chOff x="-1" y="0"/>
            <a:chExt cx="12192002" cy="74903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216CDDBD-E0ED-8571-BB4A-280CA18E39B0}"/>
                </a:ext>
              </a:extLst>
            </p:cNvPr>
            <p:cNvSpPr/>
            <p:nvPr/>
          </p:nvSpPr>
          <p:spPr>
            <a:xfrm rot="5400000">
              <a:off x="5721485" y="-5721486"/>
              <a:ext cx="749030" cy="1219200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BED6EA3E-508F-075D-1E4B-5EE8783D4AC9}"/>
                </a:ext>
              </a:extLst>
            </p:cNvPr>
            <p:cNvSpPr txBox="1"/>
            <p:nvPr/>
          </p:nvSpPr>
          <p:spPr>
            <a:xfrm>
              <a:off x="0" y="112905"/>
              <a:ext cx="24527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dirty="0">
                  <a:solidFill>
                    <a:schemeClr val="bg1">
                      <a:lumMod val="95000"/>
                    </a:schemeClr>
                  </a:solidFill>
                </a:rPr>
                <a:t>Introduction</a:t>
              </a:r>
              <a:endParaRPr lang="zh-TW" altLang="en-US" sz="2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91304E5C-96C0-08E1-2CDB-9770755A427C}"/>
              </a:ext>
            </a:extLst>
          </p:cNvPr>
          <p:cNvSpPr txBox="1"/>
          <p:nvPr/>
        </p:nvSpPr>
        <p:spPr>
          <a:xfrm>
            <a:off x="319668" y="1148575"/>
            <a:ext cx="11583298" cy="4192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spc="300" dirty="0"/>
              <a:t>導航是一項基本的駕駛任務及空間任務，因為駕駛員需要在環境中定位自己，所以駕駛員必須規劃他們的路線並估計成本和風險。</a:t>
            </a:r>
            <a:endParaRPr lang="en-US" altLang="zh-TW" sz="2000" spc="3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spc="300" dirty="0"/>
              <a:t>車輛中可用於交通的相關訊息越來越多樣化，但是訊息的呈現應該簡單，而不會分散到駕駛員的注意力，例如抬頭顯示器</a:t>
            </a:r>
            <a:r>
              <a:rPr lang="en-US" altLang="zh-TW" sz="2000" spc="300" dirty="0"/>
              <a:t>(HUD)</a:t>
            </a:r>
            <a:r>
              <a:rPr lang="zh-TW" altLang="en-US" sz="2000" spc="300" dirty="0"/>
              <a:t>使駕駛員能夠在其視野內接收與駕駛相關的訊息。</a:t>
            </a:r>
            <a:endParaRPr lang="en-US" altLang="zh-TW" sz="2000" spc="3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spc="300" dirty="0"/>
              <a:t>HUD</a:t>
            </a:r>
            <a:r>
              <a:rPr lang="zh-TW" altLang="en-US" sz="2000" spc="300" dirty="0"/>
              <a:t>的訊息很容易獲得，而且可以同時注意到訊息及周遭環境</a:t>
            </a:r>
            <a:r>
              <a:rPr lang="en-US" altLang="zh-TW" sz="2000" spc="300" dirty="0"/>
              <a:t>(</a:t>
            </a:r>
            <a:r>
              <a:rPr lang="en-US" altLang="zh-TW" sz="2000" dirty="0" err="1"/>
              <a:t>Prinzel</a:t>
            </a:r>
            <a:r>
              <a:rPr lang="en-US" altLang="zh-TW" sz="2000" dirty="0"/>
              <a:t> and Risser, 2004</a:t>
            </a:r>
            <a:r>
              <a:rPr lang="en-US" altLang="zh-TW" sz="2000" spc="300" dirty="0"/>
              <a:t>)</a:t>
            </a:r>
            <a:r>
              <a:rPr lang="zh-TW" altLang="en-US" sz="2000" spc="300" dirty="0"/>
              <a:t>並減少駕駛員的視線離開街道。</a:t>
            </a:r>
            <a:endParaRPr lang="en-US" altLang="zh-TW" sz="2000" spc="3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spc="300" dirty="0"/>
              <a:t>但是</a:t>
            </a:r>
            <a:r>
              <a:rPr lang="en-US" altLang="zh-TW" sz="2000" spc="300" dirty="0"/>
              <a:t>HUD</a:t>
            </a:r>
            <a:r>
              <a:rPr lang="zh-TW" altLang="en-US" sz="2000" spc="300" dirty="0"/>
              <a:t>顯示的訊息不一定與環境相關，因此須將</a:t>
            </a:r>
            <a:r>
              <a:rPr lang="en-US" altLang="zh-TW" sz="2000" spc="300" dirty="0"/>
              <a:t>2D</a:t>
            </a:r>
            <a:r>
              <a:rPr lang="zh-TW" altLang="en-US" sz="2000" spc="300" dirty="0"/>
              <a:t>訊息投射到真實的駕駛情況，使駕駛員導航和駕駛的錯誤率下降。</a:t>
            </a:r>
            <a:endParaRPr lang="en-US" altLang="zh-TW" sz="2000" spc="300" dirty="0"/>
          </a:p>
        </p:txBody>
      </p:sp>
    </p:spTree>
    <p:extLst>
      <p:ext uri="{BB962C8B-B14F-4D97-AF65-F5344CB8AC3E}">
        <p14:creationId xmlns:p14="http://schemas.microsoft.com/office/powerpoint/2010/main" val="1995831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:a16="http://schemas.microsoft.com/office/drawing/2014/main" id="{2BCFE95D-79DF-D155-4880-31781CEECD81}"/>
              </a:ext>
            </a:extLst>
          </p:cNvPr>
          <p:cNvGrpSpPr/>
          <p:nvPr/>
        </p:nvGrpSpPr>
        <p:grpSpPr>
          <a:xfrm>
            <a:off x="-1" y="0"/>
            <a:ext cx="12192002" cy="749030"/>
            <a:chOff x="-1" y="0"/>
            <a:chExt cx="12192002" cy="74903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216CDDBD-E0ED-8571-BB4A-280CA18E39B0}"/>
                </a:ext>
              </a:extLst>
            </p:cNvPr>
            <p:cNvSpPr/>
            <p:nvPr/>
          </p:nvSpPr>
          <p:spPr>
            <a:xfrm rot="5400000">
              <a:off x="5721485" y="-5721486"/>
              <a:ext cx="749030" cy="1219200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BED6EA3E-508F-075D-1E4B-5EE8783D4AC9}"/>
                </a:ext>
              </a:extLst>
            </p:cNvPr>
            <p:cNvSpPr txBox="1"/>
            <p:nvPr/>
          </p:nvSpPr>
          <p:spPr>
            <a:xfrm>
              <a:off x="0" y="112905"/>
              <a:ext cx="24527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dirty="0">
                  <a:solidFill>
                    <a:schemeClr val="bg1">
                      <a:lumMod val="95000"/>
                    </a:schemeClr>
                  </a:solidFill>
                </a:rPr>
                <a:t>Introduction</a:t>
              </a:r>
              <a:endParaRPr lang="zh-TW" altLang="en-US" sz="2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169BF9BC-D4B6-97F0-E178-0B5B2D9E7D52}"/>
              </a:ext>
            </a:extLst>
          </p:cNvPr>
          <p:cNvSpPr txBox="1"/>
          <p:nvPr/>
        </p:nvSpPr>
        <p:spPr>
          <a:xfrm>
            <a:off x="319667" y="1148575"/>
            <a:ext cx="11725187" cy="3731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spc="300" dirty="0"/>
              <a:t>擴增實境</a:t>
            </a:r>
            <a:r>
              <a:rPr lang="en-US" altLang="zh-TW" sz="2000" spc="300" dirty="0"/>
              <a:t>(AR)</a:t>
            </a:r>
            <a:r>
              <a:rPr lang="zh-TW" altLang="en-US" sz="2000" spc="300" dirty="0"/>
              <a:t>的顯示訊息，可以讓駕駛員會覺得要遵循的路徑已經被標記在街道上，這可能可以使駕駛員更快速理解</a:t>
            </a:r>
            <a:r>
              <a:rPr lang="en-US" altLang="zh-TW" sz="2000" spc="300" dirty="0"/>
              <a:t>AR</a:t>
            </a:r>
            <a:r>
              <a:rPr lang="zh-TW" altLang="en-US" sz="2000" spc="300" dirty="0"/>
              <a:t>的訊息。由於</a:t>
            </a:r>
            <a:r>
              <a:rPr lang="en-US" altLang="zh-TW" sz="2000" spc="300" dirty="0"/>
              <a:t>AR</a:t>
            </a:r>
            <a:r>
              <a:rPr lang="zh-TW" altLang="en-US" sz="2000" spc="300" dirty="0"/>
              <a:t>訊息疊加在環境中，所以讓虛擬和真實更加接近，這也讓駕駛員不需要在相關訊息與實際環境中切換</a:t>
            </a:r>
            <a:r>
              <a:rPr lang="en-US" altLang="zh-TW" sz="2000" spc="300" dirty="0"/>
              <a:t> </a:t>
            </a:r>
            <a:r>
              <a:rPr lang="en-US" altLang="zh-TW" sz="2000" dirty="0"/>
              <a:t>(Kim and Dey, 2009)</a:t>
            </a:r>
            <a:r>
              <a:rPr lang="zh-TW" altLang="en-US" sz="2000" dirty="0"/>
              <a:t>。</a:t>
            </a:r>
            <a:r>
              <a:rPr lang="zh-TW" altLang="en-US" sz="2000" spc="300" dirty="0"/>
              <a:t>藉由</a:t>
            </a:r>
            <a:r>
              <a:rPr lang="en-US" altLang="zh-TW" sz="2000" spc="300" dirty="0"/>
              <a:t>AR</a:t>
            </a:r>
            <a:r>
              <a:rPr lang="zh-TW" altLang="en-US" sz="2000" spc="300" dirty="0"/>
              <a:t>的顯示，駕駛員也不須自己將訊息投射到環境中</a:t>
            </a:r>
            <a:r>
              <a:rPr lang="en-US" altLang="zh-TW" sz="2000" spc="300" dirty="0"/>
              <a:t> (</a:t>
            </a:r>
            <a:r>
              <a:rPr lang="en-US" altLang="zh-TW" sz="2000" dirty="0" err="1"/>
              <a:t>Pfannmüller</a:t>
            </a:r>
            <a:r>
              <a:rPr lang="en-US" altLang="zh-TW" sz="2000" dirty="0"/>
              <a:t>, 2017</a:t>
            </a:r>
            <a:r>
              <a:rPr lang="en-US" altLang="zh-TW" sz="2000" spc="300" dirty="0"/>
              <a:t>)</a:t>
            </a:r>
            <a:r>
              <a:rPr lang="zh-TW" altLang="en-US" sz="2000" spc="300" dirty="0"/>
              <a:t>。</a:t>
            </a:r>
            <a:endParaRPr lang="en-US" altLang="zh-TW" sz="2000" spc="3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spc="300" dirty="0"/>
              <a:t>基於上述的優勢，</a:t>
            </a:r>
            <a:r>
              <a:rPr lang="en-US" altLang="zh-TW" sz="2000" spc="300" dirty="0"/>
              <a:t>AR</a:t>
            </a:r>
            <a:r>
              <a:rPr lang="zh-TW" altLang="en-US" sz="2000" spc="300" dirty="0"/>
              <a:t>常被應用在導航中。</a:t>
            </a:r>
            <a:r>
              <a:rPr lang="en-US" altLang="zh-TW" sz="2000" spc="300" dirty="0"/>
              <a:t>AR</a:t>
            </a:r>
            <a:r>
              <a:rPr lang="zh-TW" altLang="en-US" sz="2000" spc="300" dirty="0"/>
              <a:t>導航訊息值觀且易懂，所以有助於進行導航任務，從而減少導航錯誤</a:t>
            </a:r>
            <a:r>
              <a:rPr lang="de-DE" altLang="zh-TW" sz="2000" spc="300" dirty="0"/>
              <a:t> (</a:t>
            </a:r>
            <a:r>
              <a:rPr lang="de-DE" altLang="zh-TW" sz="2000" dirty="0"/>
              <a:t>Bauerfeind et al., 2019; Israel, 2012; Kim and Dey, 2009</a:t>
            </a:r>
            <a:r>
              <a:rPr lang="de-DE" altLang="zh-TW" sz="2000" spc="300" dirty="0"/>
              <a:t>)</a:t>
            </a:r>
            <a:r>
              <a:rPr lang="zh-TW" altLang="en-US" sz="2000" spc="300" dirty="0"/>
              <a:t>。</a:t>
            </a:r>
            <a:endParaRPr lang="en-US" altLang="zh-TW" sz="2000" spc="3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spc="300" dirty="0"/>
              <a:t>在</a:t>
            </a:r>
            <a:r>
              <a:rPr lang="en-US" altLang="zh-TW" sz="2000" spc="300" dirty="0"/>
              <a:t> </a:t>
            </a:r>
            <a:r>
              <a:rPr lang="en-US" altLang="zh-TW" sz="2000" dirty="0"/>
              <a:t>Kim and Dey (2009)</a:t>
            </a:r>
            <a:r>
              <a:rPr lang="zh-TW" altLang="en-US" sz="2000" dirty="0"/>
              <a:t> </a:t>
            </a:r>
            <a:r>
              <a:rPr lang="zh-TW" altLang="en-US" sz="2000" spc="300" dirty="0"/>
              <a:t>的研究指出，使用</a:t>
            </a:r>
            <a:r>
              <a:rPr lang="en-US" altLang="zh-TW" sz="2000" spc="300" dirty="0"/>
              <a:t>AR</a:t>
            </a:r>
            <a:r>
              <a:rPr lang="zh-TW" altLang="en-US" sz="2000" spc="300" dirty="0"/>
              <a:t>駕駛時的駕駛性能更好。這與</a:t>
            </a:r>
            <a:r>
              <a:rPr lang="en-US" altLang="zh-TW" sz="2000" dirty="0" err="1"/>
              <a:t>Medenica</a:t>
            </a:r>
            <a:r>
              <a:rPr lang="en-US" altLang="zh-TW" sz="2000" dirty="0"/>
              <a:t> et al. (2011)</a:t>
            </a:r>
            <a:r>
              <a:rPr lang="zh-TW" altLang="en-US" sz="2000" dirty="0"/>
              <a:t> </a:t>
            </a:r>
            <a:r>
              <a:rPr lang="zh-TW" altLang="en-US" sz="2000" spc="300" dirty="0"/>
              <a:t>的研究一致，他們還發現從駕駛員的角度去呈現導航更有利於駕駛性能。</a:t>
            </a:r>
            <a:endParaRPr lang="en-US" altLang="zh-TW" sz="2000" spc="300" dirty="0"/>
          </a:p>
        </p:txBody>
      </p:sp>
    </p:spTree>
    <p:extLst>
      <p:ext uri="{BB962C8B-B14F-4D97-AF65-F5344CB8AC3E}">
        <p14:creationId xmlns:p14="http://schemas.microsoft.com/office/powerpoint/2010/main" val="2194705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:a16="http://schemas.microsoft.com/office/drawing/2014/main" id="{2BCFE95D-79DF-D155-4880-31781CEECD81}"/>
              </a:ext>
            </a:extLst>
          </p:cNvPr>
          <p:cNvGrpSpPr/>
          <p:nvPr/>
        </p:nvGrpSpPr>
        <p:grpSpPr>
          <a:xfrm>
            <a:off x="-1" y="0"/>
            <a:ext cx="12192002" cy="749030"/>
            <a:chOff x="-1" y="0"/>
            <a:chExt cx="12192002" cy="74903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216CDDBD-E0ED-8571-BB4A-280CA18E39B0}"/>
                </a:ext>
              </a:extLst>
            </p:cNvPr>
            <p:cNvSpPr/>
            <p:nvPr/>
          </p:nvSpPr>
          <p:spPr>
            <a:xfrm rot="5400000">
              <a:off x="5721485" y="-5721486"/>
              <a:ext cx="749030" cy="1219200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BED6EA3E-508F-075D-1E4B-5EE8783D4AC9}"/>
                </a:ext>
              </a:extLst>
            </p:cNvPr>
            <p:cNvSpPr txBox="1"/>
            <p:nvPr/>
          </p:nvSpPr>
          <p:spPr>
            <a:xfrm>
              <a:off x="0" y="112905"/>
              <a:ext cx="24527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dirty="0">
                  <a:solidFill>
                    <a:schemeClr val="bg1">
                      <a:lumMod val="95000"/>
                    </a:schemeClr>
                  </a:solidFill>
                </a:rPr>
                <a:t>Introduction</a:t>
              </a:r>
              <a:endParaRPr lang="zh-TW" altLang="en-US" sz="2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239669BE-E0D1-96A0-940A-7C11E1204C65}"/>
              </a:ext>
            </a:extLst>
          </p:cNvPr>
          <p:cNvSpPr txBox="1"/>
          <p:nvPr/>
        </p:nvSpPr>
        <p:spPr>
          <a:xfrm>
            <a:off x="319667" y="1148575"/>
            <a:ext cx="11725187" cy="3736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spc="300" dirty="0"/>
              <a:t>在過去的研究指出，與</a:t>
            </a:r>
            <a:r>
              <a:rPr lang="en-US" altLang="zh-TW" sz="2000" spc="300" dirty="0"/>
              <a:t>HUD</a:t>
            </a:r>
            <a:r>
              <a:rPr lang="zh-TW" altLang="en-US" sz="2000" spc="300" dirty="0"/>
              <a:t>相比，</a:t>
            </a:r>
            <a:r>
              <a:rPr lang="en-US" altLang="zh-TW" sz="2000" spc="300" dirty="0"/>
              <a:t>AR</a:t>
            </a:r>
            <a:r>
              <a:rPr lang="zh-TW" altLang="en-US" sz="2000" spc="300" dirty="0"/>
              <a:t>在導航訊息的理解和解釋需要的腦力更少</a:t>
            </a:r>
            <a:r>
              <a:rPr lang="en-US" altLang="zh-TW" sz="2000" dirty="0"/>
              <a:t>(</a:t>
            </a:r>
            <a:r>
              <a:rPr lang="en-US" altLang="zh-TW" sz="2000" dirty="0" err="1"/>
              <a:t>Bengler</a:t>
            </a:r>
            <a:r>
              <a:rPr lang="en-US" altLang="zh-TW" sz="2000" dirty="0"/>
              <a:t> et al., 2015; Israel, 2012; Kim and Dey, 2009; </a:t>
            </a:r>
            <a:r>
              <a:rPr lang="en-US" altLang="zh-TW" sz="2000" dirty="0" err="1"/>
              <a:t>Pfannmüller</a:t>
            </a:r>
            <a:r>
              <a:rPr lang="en-US" altLang="zh-TW" sz="2000" dirty="0"/>
              <a:t>, 2017; </a:t>
            </a:r>
            <a:r>
              <a:rPr lang="en-US" altLang="zh-TW" sz="2000" dirty="0" err="1"/>
              <a:t>Pfannmüller</a:t>
            </a:r>
            <a:r>
              <a:rPr lang="en-US" altLang="zh-TW" sz="2000" dirty="0"/>
              <a:t> et al., 2015)</a:t>
            </a:r>
            <a:r>
              <a:rPr lang="zh-TW" altLang="en-US" sz="2000" dirty="0"/>
              <a:t>。</a:t>
            </a:r>
            <a:endParaRPr lang="en-US" altLang="zh-TW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/>
              <a:t> </a:t>
            </a:r>
            <a:r>
              <a:rPr lang="en-US" altLang="zh-TW" sz="2000" dirty="0" err="1"/>
              <a:t>Medenica</a:t>
            </a:r>
            <a:r>
              <a:rPr lang="en-US" altLang="zh-TW" sz="2000" dirty="0"/>
              <a:t> et al. (2011) </a:t>
            </a:r>
            <a:r>
              <a:rPr lang="zh-TW" altLang="en-US" sz="2000" spc="300" dirty="0"/>
              <a:t>的研究表明，駕駛員使用</a:t>
            </a:r>
            <a:r>
              <a:rPr lang="en-US" altLang="zh-TW" sz="2000" dirty="0"/>
              <a:t>AR Display</a:t>
            </a:r>
            <a:r>
              <a:rPr lang="zh-TW" altLang="en-US" sz="2000" spc="300" dirty="0"/>
              <a:t>的主觀工作量比其他的導航設備更少。</a:t>
            </a:r>
            <a:endParaRPr lang="en-US" altLang="zh-TW" sz="2000" spc="3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spc="300" dirty="0"/>
              <a:t>主觀數據</a:t>
            </a:r>
            <a:r>
              <a:rPr lang="en-US" altLang="zh-TW" sz="2000" spc="300" dirty="0"/>
              <a:t>(</a:t>
            </a:r>
            <a:r>
              <a:rPr lang="zh-TW" altLang="en-US" sz="2000" spc="300" dirty="0"/>
              <a:t>問卷數據</a:t>
            </a:r>
            <a:r>
              <a:rPr lang="en-US" altLang="zh-TW" sz="2000" spc="300" dirty="0"/>
              <a:t>)</a:t>
            </a:r>
            <a:r>
              <a:rPr lang="zh-TW" altLang="en-US" sz="2000" spc="300" dirty="0"/>
              <a:t>可能容易受到社會期望而造成扭曲。此外，</a:t>
            </a:r>
            <a:r>
              <a:rPr lang="en-US" altLang="zh-TW" sz="2000" spc="300" dirty="0"/>
              <a:t>AR</a:t>
            </a:r>
            <a:r>
              <a:rPr lang="zh-TW" altLang="en-US" sz="2000" spc="300" dirty="0"/>
              <a:t>較低的主觀數據</a:t>
            </a:r>
            <a:r>
              <a:rPr lang="en-US" altLang="zh-TW" sz="2000" spc="300" dirty="0"/>
              <a:t>(</a:t>
            </a:r>
            <a:r>
              <a:rPr lang="zh-TW" altLang="en-US" sz="2000" spc="300" dirty="0"/>
              <a:t>心理負荷</a:t>
            </a:r>
            <a:r>
              <a:rPr lang="en-US" altLang="zh-TW" sz="2000" spc="300" dirty="0"/>
              <a:t>)</a:t>
            </a:r>
            <a:r>
              <a:rPr lang="zh-TW" altLang="en-US" sz="2000" spc="300" dirty="0"/>
              <a:t>對客觀數據</a:t>
            </a:r>
            <a:r>
              <a:rPr lang="en-US" altLang="zh-TW" sz="2000" spc="300" dirty="0"/>
              <a:t>(</a:t>
            </a:r>
            <a:r>
              <a:rPr lang="zh-TW" altLang="en-US" sz="2000" spc="300" dirty="0"/>
              <a:t>績效指標</a:t>
            </a:r>
            <a:r>
              <a:rPr lang="en-US" altLang="zh-TW" sz="2000" spc="300" dirty="0"/>
              <a:t>)</a:t>
            </a:r>
            <a:r>
              <a:rPr lang="zh-TW" altLang="en-US" sz="2000" spc="300" dirty="0"/>
              <a:t>的影響</a:t>
            </a:r>
            <a:r>
              <a:rPr lang="zh-TW" altLang="en-US" sz="2000" spc="300" dirty="0">
                <a:solidFill>
                  <a:srgbClr val="2E2E2E"/>
                </a:solidFill>
                <a:latin typeface="ElsevierGulliver"/>
              </a:rPr>
              <a:t>很小。所以，如果</a:t>
            </a:r>
            <a:r>
              <a:rPr lang="en-US" altLang="zh-TW" sz="2000" spc="300" dirty="0">
                <a:solidFill>
                  <a:srgbClr val="2E2E2E"/>
                </a:solidFill>
                <a:latin typeface="ElsevierGulliver"/>
              </a:rPr>
              <a:t>AR</a:t>
            </a:r>
            <a:r>
              <a:rPr lang="zh-TW" altLang="en-US" sz="2000" spc="300" dirty="0">
                <a:solidFill>
                  <a:srgbClr val="2E2E2E"/>
                </a:solidFill>
                <a:latin typeface="ElsevierGulliver"/>
              </a:rPr>
              <a:t>的導航任務</a:t>
            </a:r>
            <a:r>
              <a:rPr lang="en-US" altLang="zh-TW" sz="2000" spc="300" dirty="0">
                <a:solidFill>
                  <a:srgbClr val="2E2E2E"/>
                </a:solidFill>
                <a:latin typeface="ElsevierGulliver"/>
              </a:rPr>
              <a:t>(</a:t>
            </a:r>
            <a:r>
              <a:rPr lang="zh-TW" altLang="en-US" sz="2000" spc="300" dirty="0">
                <a:solidFill>
                  <a:srgbClr val="2E2E2E"/>
                </a:solidFill>
                <a:latin typeface="ElsevierGulliver"/>
              </a:rPr>
              <a:t>主要任務</a:t>
            </a:r>
            <a:r>
              <a:rPr lang="en-US" altLang="zh-TW" sz="2000" spc="300" dirty="0">
                <a:solidFill>
                  <a:srgbClr val="2E2E2E"/>
                </a:solidFill>
                <a:latin typeface="ElsevierGulliver"/>
              </a:rPr>
              <a:t>)</a:t>
            </a:r>
            <a:r>
              <a:rPr lang="zh-TW" altLang="en-US" sz="2000" spc="300" dirty="0">
                <a:solidFill>
                  <a:srgbClr val="2E2E2E"/>
                </a:solidFill>
                <a:latin typeface="ElsevierGulliver"/>
              </a:rPr>
              <a:t>要求較低，那麼駕駛員在其他任務</a:t>
            </a:r>
            <a:r>
              <a:rPr lang="en-US" altLang="zh-TW" sz="2000" spc="300" dirty="0">
                <a:solidFill>
                  <a:srgbClr val="2E2E2E"/>
                </a:solidFill>
                <a:latin typeface="ElsevierGulliver"/>
              </a:rPr>
              <a:t>(ex.</a:t>
            </a:r>
            <a:r>
              <a:rPr lang="zh-TW" altLang="en-US" sz="2000" spc="300" dirty="0">
                <a:solidFill>
                  <a:srgbClr val="2E2E2E"/>
                </a:solidFill>
                <a:latin typeface="ElsevierGulliver"/>
              </a:rPr>
              <a:t>非駕駛相關任務</a:t>
            </a:r>
            <a:r>
              <a:rPr lang="en-US" altLang="zh-TW" sz="2000" spc="300" dirty="0">
                <a:solidFill>
                  <a:srgbClr val="2E2E2E"/>
                </a:solidFill>
                <a:latin typeface="ElsevierGulliver"/>
              </a:rPr>
              <a:t>(NDRT))</a:t>
            </a:r>
            <a:r>
              <a:rPr lang="zh-TW" altLang="en-US" sz="2000" spc="300" dirty="0">
                <a:solidFill>
                  <a:srgbClr val="2E2E2E"/>
                </a:solidFill>
                <a:latin typeface="ElsevierGulliver"/>
              </a:rPr>
              <a:t>中的表現會更好</a:t>
            </a:r>
            <a:r>
              <a:rPr lang="en-US" altLang="zh-TW" sz="2000" dirty="0">
                <a:solidFill>
                  <a:srgbClr val="2E2E2E"/>
                </a:solidFill>
                <a:latin typeface="+mn-ea"/>
              </a:rPr>
              <a:t>(Jahn et al., 2005)</a:t>
            </a:r>
            <a:r>
              <a:rPr lang="zh-TW" altLang="en-US" sz="2000" dirty="0">
                <a:solidFill>
                  <a:srgbClr val="2E2E2E"/>
                </a:solidFill>
                <a:latin typeface="+mn-ea"/>
              </a:rPr>
              <a:t>。</a:t>
            </a:r>
            <a:endParaRPr lang="en-US" altLang="zh-TW" sz="2000" dirty="0">
              <a:latin typeface="+mn-ea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46673A1-BEA6-5197-4889-180C5C63DFE7}"/>
              </a:ext>
            </a:extLst>
          </p:cNvPr>
          <p:cNvSpPr txBox="1"/>
          <p:nvPr/>
        </p:nvSpPr>
        <p:spPr>
          <a:xfrm>
            <a:off x="319667" y="5459613"/>
            <a:ext cx="11725187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spc="300" dirty="0">
                <a:latin typeface="+mn-ea"/>
              </a:rPr>
              <a:t>綜合上述，研究目的是探討駕駛員在使用</a:t>
            </a:r>
            <a:r>
              <a:rPr lang="en-US" altLang="zh-TW" sz="2000" b="1" spc="300" dirty="0">
                <a:latin typeface="+mn-ea"/>
              </a:rPr>
              <a:t>HUD</a:t>
            </a:r>
            <a:r>
              <a:rPr lang="zh-TW" altLang="en-US" sz="2000" b="1" spc="300" dirty="0">
                <a:latin typeface="+mn-ea"/>
              </a:rPr>
              <a:t>及</a:t>
            </a:r>
            <a:r>
              <a:rPr lang="en-US" altLang="zh-TW" sz="2000" b="1" spc="300" dirty="0">
                <a:latin typeface="+mn-ea"/>
              </a:rPr>
              <a:t>AR</a:t>
            </a:r>
            <a:r>
              <a:rPr lang="zh-TW" altLang="en-US" sz="2000" b="1" spc="300" dirty="0">
                <a:latin typeface="+mn-ea"/>
              </a:rPr>
              <a:t>導航時的心理負荷水平和駕駛行為</a:t>
            </a:r>
            <a:endParaRPr lang="en-US" altLang="zh-TW" sz="20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22895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5CCAE768-4648-5808-5D88-1BA51EA6E039}"/>
              </a:ext>
            </a:extLst>
          </p:cNvPr>
          <p:cNvSpPr/>
          <p:nvPr/>
        </p:nvSpPr>
        <p:spPr>
          <a:xfrm>
            <a:off x="240575" y="1673825"/>
            <a:ext cx="2754352" cy="1204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8D4BBAA5-8FC9-D946-68AF-F32E9BE34EB2}"/>
              </a:ext>
            </a:extLst>
          </p:cNvPr>
          <p:cNvGrpSpPr/>
          <p:nvPr/>
        </p:nvGrpSpPr>
        <p:grpSpPr>
          <a:xfrm>
            <a:off x="-1" y="0"/>
            <a:ext cx="12192002" cy="749030"/>
            <a:chOff x="-1" y="0"/>
            <a:chExt cx="12192002" cy="74903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877CE5F-872C-5309-7A84-5E879FB31DD7}"/>
                </a:ext>
              </a:extLst>
            </p:cNvPr>
            <p:cNvSpPr/>
            <p:nvPr/>
          </p:nvSpPr>
          <p:spPr>
            <a:xfrm rot="5400000">
              <a:off x="5721485" y="-5721486"/>
              <a:ext cx="749030" cy="1219200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50E45CCB-59E3-381F-7BE9-4094ABA25D76}"/>
                </a:ext>
              </a:extLst>
            </p:cNvPr>
            <p:cNvSpPr txBox="1"/>
            <p:nvPr/>
          </p:nvSpPr>
          <p:spPr>
            <a:xfrm>
              <a:off x="0" y="112905"/>
              <a:ext cx="16177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dirty="0">
                  <a:solidFill>
                    <a:schemeClr val="bg1">
                      <a:lumMod val="95000"/>
                    </a:schemeClr>
                  </a:solidFill>
                </a:rPr>
                <a:t>Method</a:t>
              </a:r>
              <a:endParaRPr lang="zh-TW" altLang="en-US" sz="2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C444B48E-DFF8-0CB7-A5DC-A5DC04FA90F6}"/>
              </a:ext>
            </a:extLst>
          </p:cNvPr>
          <p:cNvSpPr txBox="1"/>
          <p:nvPr/>
        </p:nvSpPr>
        <p:spPr>
          <a:xfrm>
            <a:off x="1748380" y="17446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solidFill>
                  <a:schemeClr val="bg1">
                    <a:lumMod val="95000"/>
                  </a:schemeClr>
                </a:solidFill>
              </a:rPr>
              <a:t>導航顯示設備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85086C2-BE05-68F0-8315-E813FBCC4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774" y="759560"/>
            <a:ext cx="5886452" cy="6099582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E01EAB8C-F142-235C-424E-999DFFE5085A}"/>
              </a:ext>
            </a:extLst>
          </p:cNvPr>
          <p:cNvSpPr txBox="1"/>
          <p:nvPr/>
        </p:nvSpPr>
        <p:spPr>
          <a:xfrm>
            <a:off x="508205" y="1795347"/>
            <a:ext cx="2219092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000" dirty="0"/>
              <a:t>設備將於目標處前</a:t>
            </a:r>
            <a:r>
              <a:rPr lang="en-US" altLang="zh-TW" sz="2000" dirty="0"/>
              <a:t>300</a:t>
            </a:r>
            <a:r>
              <a:rPr lang="zh-TW" altLang="en-US" sz="2000" dirty="0"/>
              <a:t>公尺顯示路線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CA36D4F-35C8-8280-BB31-A6AF57AF1FF4}"/>
              </a:ext>
            </a:extLst>
          </p:cNvPr>
          <p:cNvSpPr/>
          <p:nvPr/>
        </p:nvSpPr>
        <p:spPr>
          <a:xfrm>
            <a:off x="240575" y="3429000"/>
            <a:ext cx="2754352" cy="1204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ED5DF24-C3FB-4A01-7B34-C4E0DB16C91F}"/>
              </a:ext>
            </a:extLst>
          </p:cNvPr>
          <p:cNvSpPr txBox="1"/>
          <p:nvPr/>
        </p:nvSpPr>
        <p:spPr>
          <a:xfrm>
            <a:off x="240574" y="3550522"/>
            <a:ext cx="2754351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000" dirty="0"/>
              <a:t>設備將於目標處前</a:t>
            </a:r>
            <a:r>
              <a:rPr lang="en-US" altLang="zh-TW" sz="2000" dirty="0"/>
              <a:t>80</a:t>
            </a:r>
            <a:r>
              <a:rPr lang="zh-TW" altLang="en-US" sz="2000" dirty="0"/>
              <a:t>公尺顯示轉彎方向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CD0BACF-696F-D73E-5DF7-E5282AF5C042}"/>
              </a:ext>
            </a:extLst>
          </p:cNvPr>
          <p:cNvSpPr/>
          <p:nvPr/>
        </p:nvSpPr>
        <p:spPr>
          <a:xfrm>
            <a:off x="9197073" y="5432503"/>
            <a:ext cx="2754352" cy="1204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F98416F-CDC2-53D7-515A-BA048521BC19}"/>
              </a:ext>
            </a:extLst>
          </p:cNvPr>
          <p:cNvSpPr txBox="1"/>
          <p:nvPr/>
        </p:nvSpPr>
        <p:spPr>
          <a:xfrm>
            <a:off x="9197072" y="5554025"/>
            <a:ext cx="2754351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2000" dirty="0"/>
              <a:t>AR</a:t>
            </a:r>
            <a:r>
              <a:rPr lang="zh-TW" altLang="en-US" sz="2000" dirty="0"/>
              <a:t>箭頭以</a:t>
            </a:r>
            <a:r>
              <a:rPr lang="en-US" altLang="zh-TW" sz="2000" dirty="0"/>
              <a:t>90°</a:t>
            </a:r>
            <a:r>
              <a:rPr lang="zh-TW" altLang="en-US" sz="2000" dirty="0"/>
              <a:t>角伸出，指向目標處的交叉點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12876A9-D03D-9C9B-70FE-1FDCA2C23F85}"/>
              </a:ext>
            </a:extLst>
          </p:cNvPr>
          <p:cNvSpPr txBox="1"/>
          <p:nvPr/>
        </p:nvSpPr>
        <p:spPr>
          <a:xfrm>
            <a:off x="3602558" y="174460"/>
            <a:ext cx="25794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HDU</a:t>
            </a:r>
            <a:r>
              <a:rPr lang="zh-TW" alt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和 </a:t>
            </a:r>
            <a:r>
              <a:rPr lang="en-US" altLang="zh-TW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AR</a:t>
            </a:r>
            <a:r>
              <a:rPr lang="zh-TW" alt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Display</a:t>
            </a:r>
          </a:p>
        </p:txBody>
      </p:sp>
    </p:spTree>
    <p:extLst>
      <p:ext uri="{BB962C8B-B14F-4D97-AF65-F5344CB8AC3E}">
        <p14:creationId xmlns:p14="http://schemas.microsoft.com/office/powerpoint/2010/main" val="3324352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8D4BBAA5-8FC9-D946-68AF-F32E9BE34EB2}"/>
              </a:ext>
            </a:extLst>
          </p:cNvPr>
          <p:cNvGrpSpPr/>
          <p:nvPr/>
        </p:nvGrpSpPr>
        <p:grpSpPr>
          <a:xfrm>
            <a:off x="-1" y="0"/>
            <a:ext cx="12192002" cy="749030"/>
            <a:chOff x="-1" y="0"/>
            <a:chExt cx="12192002" cy="74903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877CE5F-872C-5309-7A84-5E879FB31DD7}"/>
                </a:ext>
              </a:extLst>
            </p:cNvPr>
            <p:cNvSpPr/>
            <p:nvPr/>
          </p:nvSpPr>
          <p:spPr>
            <a:xfrm rot="5400000">
              <a:off x="5721485" y="-5721486"/>
              <a:ext cx="749030" cy="1219200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50E45CCB-59E3-381F-7BE9-4094ABA25D76}"/>
                </a:ext>
              </a:extLst>
            </p:cNvPr>
            <p:cNvSpPr txBox="1"/>
            <p:nvPr/>
          </p:nvSpPr>
          <p:spPr>
            <a:xfrm>
              <a:off x="0" y="112905"/>
              <a:ext cx="16177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dirty="0">
                  <a:solidFill>
                    <a:schemeClr val="bg1">
                      <a:lumMod val="95000"/>
                    </a:schemeClr>
                  </a:solidFill>
                </a:rPr>
                <a:t>Method</a:t>
              </a:r>
              <a:endParaRPr lang="zh-TW" altLang="en-US" sz="2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9" name="文字方塊 8">
            <a:extLst>
              <a:ext uri="{FF2B5EF4-FFF2-40B4-BE49-F238E27FC236}">
                <a16:creationId xmlns:a16="http://schemas.microsoft.com/office/drawing/2014/main" id="{24D29ED0-2422-33A0-2478-7DFB4418779F}"/>
              </a:ext>
            </a:extLst>
          </p:cNvPr>
          <p:cNvSpPr txBox="1"/>
          <p:nvPr/>
        </p:nvSpPr>
        <p:spPr>
          <a:xfrm>
            <a:off x="1748380" y="17446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solidFill>
                  <a:schemeClr val="bg1">
                    <a:lumMod val="95000"/>
                  </a:schemeClr>
                </a:solidFill>
              </a:rPr>
              <a:t>實驗設備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0C5FC9E-8FA3-6E57-152B-FD1CCA3D34DE}"/>
              </a:ext>
            </a:extLst>
          </p:cNvPr>
          <p:cNvSpPr txBox="1"/>
          <p:nvPr/>
        </p:nvSpPr>
        <p:spPr>
          <a:xfrm>
            <a:off x="319668" y="1148575"/>
            <a:ext cx="10998820" cy="2807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spc="300" dirty="0"/>
              <a:t>軟體</a:t>
            </a:r>
            <a:r>
              <a:rPr lang="zh-TW" altLang="en-US" sz="2000" dirty="0"/>
              <a:t> </a:t>
            </a:r>
            <a:r>
              <a:rPr lang="en-US" altLang="zh-TW" sz="2000" spc="300" dirty="0"/>
              <a:t>:</a:t>
            </a:r>
            <a:r>
              <a:rPr lang="zh-TW" altLang="en-US" sz="2000" dirty="0"/>
              <a:t> </a:t>
            </a:r>
            <a:r>
              <a:rPr lang="en-US" altLang="zh-TW" sz="2000" dirty="0"/>
              <a:t>Virtual Test Drive (</a:t>
            </a:r>
            <a:r>
              <a:rPr lang="zh-TW" altLang="en-US" sz="2000" dirty="0"/>
              <a:t>公司 </a:t>
            </a:r>
            <a:r>
              <a:rPr lang="en-US" altLang="zh-TW" sz="2000" dirty="0"/>
              <a:t>: HEXAGON)</a:t>
            </a:r>
            <a:r>
              <a:rPr lang="zh-TW" altLang="en-US" sz="2000" dirty="0"/>
              <a:t>、</a:t>
            </a:r>
            <a:r>
              <a:rPr lang="en-US" altLang="zh-TW" sz="2000" dirty="0"/>
              <a:t>Unity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spc="300" dirty="0"/>
              <a:t>硬體 </a:t>
            </a:r>
            <a:r>
              <a:rPr lang="en-US" altLang="zh-TW" sz="2000" spc="300" dirty="0"/>
              <a:t>:</a:t>
            </a:r>
            <a:r>
              <a:rPr lang="zh-TW" altLang="en-US" sz="2000" spc="300" dirty="0"/>
              <a:t> 福斯集團創新團隊的靜態駕駛模擬器</a:t>
            </a:r>
            <a:endParaRPr lang="en-US" altLang="zh-TW" sz="2000" spc="3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spc="300" dirty="0"/>
              <a:t>螢幕 </a:t>
            </a:r>
            <a:r>
              <a:rPr lang="en-US" altLang="zh-TW" sz="2000" spc="300" dirty="0"/>
              <a:t>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2000" spc="300" dirty="0"/>
          </a:p>
          <a:p>
            <a:pPr>
              <a:lnSpc>
                <a:spcPct val="150000"/>
              </a:lnSpc>
            </a:pPr>
            <a:endParaRPr lang="en-US" altLang="zh-TW" sz="2000" spc="3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spc="300" dirty="0"/>
              <a:t>設備 </a:t>
            </a:r>
            <a:r>
              <a:rPr lang="en-US" altLang="zh-TW" sz="2000" spc="300" dirty="0"/>
              <a:t>:</a:t>
            </a:r>
            <a:r>
              <a:rPr lang="zh-TW" altLang="en-US" sz="2000" spc="300" dirty="0"/>
              <a:t>主動式快門</a:t>
            </a:r>
            <a:r>
              <a:rPr lang="en-US" altLang="zh-TW" sz="2000" spc="300" dirty="0"/>
              <a:t>3D</a:t>
            </a:r>
            <a:r>
              <a:rPr lang="zh-TW" altLang="en-US" sz="2000" spc="300" dirty="0"/>
              <a:t>眼鏡</a:t>
            </a:r>
            <a:endParaRPr lang="en-US" altLang="zh-TW" sz="2000" spc="3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1B1762B-5861-C81D-2D0D-E31E3CFBD23E}"/>
              </a:ext>
            </a:extLst>
          </p:cNvPr>
          <p:cNvSpPr txBox="1"/>
          <p:nvPr/>
        </p:nvSpPr>
        <p:spPr>
          <a:xfrm>
            <a:off x="1617751" y="2049590"/>
            <a:ext cx="6473283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000" spc="300" dirty="0"/>
              <a:t>架設於模擬器前方</a:t>
            </a:r>
            <a:r>
              <a:rPr lang="en-US" altLang="zh-TW" sz="2000" dirty="0"/>
              <a:t>3.8</a:t>
            </a:r>
            <a:r>
              <a:rPr lang="zh-TW" altLang="en-US" sz="2000" spc="300" dirty="0"/>
              <a:t>公尺處，寬度為</a:t>
            </a:r>
            <a:r>
              <a:rPr lang="en-US" altLang="zh-TW" sz="2000" dirty="0"/>
              <a:t>3.8</a:t>
            </a:r>
            <a:r>
              <a:rPr lang="zh-TW" altLang="en-US" sz="2000" spc="300" dirty="0"/>
              <a:t>公尺</a:t>
            </a:r>
            <a:endParaRPr lang="en-US" altLang="zh-TW" sz="2000" spc="3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000" spc="300" dirty="0"/>
              <a:t>駕駛員視野為</a:t>
            </a:r>
            <a:r>
              <a:rPr lang="en-US" altLang="zh-TW" sz="2000" dirty="0"/>
              <a:t>56°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000" spc="300" dirty="0"/>
              <a:t>投影機的分辨率為</a:t>
            </a:r>
            <a:r>
              <a:rPr lang="en-US" altLang="zh-TW" sz="2000" dirty="0"/>
              <a:t>1920ⅹ1200</a:t>
            </a:r>
            <a:r>
              <a:rPr lang="zh-TW" altLang="en-US" sz="2000" spc="300" dirty="0"/>
              <a:t>像素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87820F0-6204-A7B8-EC6D-21E7BEB05BE9}"/>
              </a:ext>
            </a:extLst>
          </p:cNvPr>
          <p:cNvSpPr txBox="1"/>
          <p:nvPr/>
        </p:nvSpPr>
        <p:spPr>
          <a:xfrm>
            <a:off x="873512" y="3986430"/>
            <a:ext cx="10444976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000" spc="300" dirty="0"/>
              <a:t>立體模擬讓受測者在觀察模擬世界和導航訊息時，有額外的真實深度線索</a:t>
            </a:r>
            <a:r>
              <a:rPr lang="en-US" altLang="zh-TW" sz="2000" dirty="0"/>
              <a:t>(depth cues)</a:t>
            </a:r>
            <a:r>
              <a:rPr lang="zh-TW" altLang="en-US" sz="2000" dirty="0"/>
              <a:t>。因為立體視覺的關係，受測者需要配戴</a:t>
            </a:r>
            <a:r>
              <a:rPr lang="zh-TW" altLang="en-US" sz="2000" spc="300" dirty="0"/>
              <a:t>主動式快門</a:t>
            </a:r>
            <a:r>
              <a:rPr lang="en-US" altLang="zh-TW" sz="2000" spc="300" dirty="0"/>
              <a:t>3D</a:t>
            </a:r>
            <a:r>
              <a:rPr lang="zh-TW" altLang="en-US" sz="2000" spc="300" dirty="0"/>
              <a:t>眼鏡進行實驗。</a:t>
            </a:r>
            <a:endParaRPr lang="en-US" altLang="zh-TW" sz="2000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0679C267-86CF-6F8B-C1E0-D577A0DC0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034" y="862649"/>
            <a:ext cx="3642676" cy="30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71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8D4BBAA5-8FC9-D946-68AF-F32E9BE34EB2}"/>
              </a:ext>
            </a:extLst>
          </p:cNvPr>
          <p:cNvGrpSpPr/>
          <p:nvPr/>
        </p:nvGrpSpPr>
        <p:grpSpPr>
          <a:xfrm>
            <a:off x="-2" y="0"/>
            <a:ext cx="12192003" cy="749030"/>
            <a:chOff x="-2" y="0"/>
            <a:chExt cx="12192003" cy="74903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877CE5F-872C-5309-7A84-5E879FB31DD7}"/>
                </a:ext>
              </a:extLst>
            </p:cNvPr>
            <p:cNvSpPr/>
            <p:nvPr/>
          </p:nvSpPr>
          <p:spPr>
            <a:xfrm rot="5400000">
              <a:off x="5721485" y="-5721487"/>
              <a:ext cx="749030" cy="121920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50E45CCB-59E3-381F-7BE9-4094ABA25D76}"/>
                </a:ext>
              </a:extLst>
            </p:cNvPr>
            <p:cNvSpPr txBox="1"/>
            <p:nvPr/>
          </p:nvSpPr>
          <p:spPr>
            <a:xfrm>
              <a:off x="0" y="112905"/>
              <a:ext cx="16177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dirty="0">
                  <a:solidFill>
                    <a:schemeClr val="bg1">
                      <a:lumMod val="95000"/>
                    </a:schemeClr>
                  </a:solidFill>
                </a:rPr>
                <a:t>Method</a:t>
              </a:r>
              <a:endParaRPr lang="zh-TW" altLang="en-US" sz="2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BCB9F620-F4A8-7EE3-9B24-61633D160BD4}"/>
              </a:ext>
            </a:extLst>
          </p:cNvPr>
          <p:cNvSpPr txBox="1"/>
          <p:nvPr/>
        </p:nvSpPr>
        <p:spPr>
          <a:xfrm>
            <a:off x="1748380" y="174460"/>
            <a:ext cx="3704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solidFill>
                  <a:schemeClr val="bg1">
                    <a:lumMod val="95000"/>
                  </a:schemeClr>
                </a:solidFill>
              </a:rPr>
              <a:t>駕駛任務及非駕駛任務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</a:rPr>
              <a:t>(NDRT)</a:t>
            </a:r>
            <a:endParaRPr lang="zh-TW" alt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7387112-3486-1D4F-9BCA-9375D0792E38}"/>
              </a:ext>
            </a:extLst>
          </p:cNvPr>
          <p:cNvSpPr txBox="1"/>
          <p:nvPr/>
        </p:nvSpPr>
        <p:spPr>
          <a:xfrm>
            <a:off x="319668" y="923491"/>
            <a:ext cx="11628492" cy="3269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spc="300" dirty="0"/>
              <a:t>實驗場景為一條在市區的筆直道路</a:t>
            </a:r>
            <a:endParaRPr lang="en-US" altLang="zh-TW" sz="2000" b="1" spc="3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2000" b="1" spc="3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2000" b="1" spc="3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spc="300" dirty="0"/>
              <a:t>駕駛任務 </a:t>
            </a:r>
            <a:r>
              <a:rPr lang="en-US" altLang="zh-TW" sz="2000" b="1" spc="300" dirty="0"/>
              <a:t>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2000" b="1" spc="3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2000" b="1" spc="3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spc="300" dirty="0"/>
              <a:t>非駕駛任務 </a:t>
            </a:r>
            <a:r>
              <a:rPr lang="en-US" altLang="zh-TW" sz="2000" b="1" spc="300" dirty="0"/>
              <a:t>: </a:t>
            </a:r>
            <a:r>
              <a:rPr lang="zh-TW" altLang="en-US" sz="2000" b="1" spc="300" dirty="0"/>
              <a:t> 是一項空間認知任務</a:t>
            </a:r>
            <a:endParaRPr lang="en-US" altLang="zh-TW" sz="2000" b="1" spc="3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09EA396-9375-6C9D-2F15-2E182D11E16F}"/>
              </a:ext>
            </a:extLst>
          </p:cNvPr>
          <p:cNvSpPr txBox="1"/>
          <p:nvPr/>
        </p:nvSpPr>
        <p:spPr>
          <a:xfrm>
            <a:off x="5206703" y="892347"/>
            <a:ext cx="6473283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000" spc="300" dirty="0"/>
              <a:t>總共有</a:t>
            </a:r>
            <a:r>
              <a:rPr lang="en-US" altLang="zh-TW" sz="2000" spc="300" dirty="0"/>
              <a:t>13</a:t>
            </a:r>
            <a:r>
              <a:rPr lang="zh-TW" altLang="en-US" sz="2000" spc="300" dirty="0"/>
              <a:t>個十字路口，每個路口距離</a:t>
            </a:r>
            <a:r>
              <a:rPr lang="en-US" altLang="zh-TW" sz="2000" spc="300" dirty="0"/>
              <a:t>40</a:t>
            </a:r>
            <a:r>
              <a:rPr lang="zh-TW" altLang="en-US" sz="2000" spc="300" dirty="0"/>
              <a:t>公尺。</a:t>
            </a:r>
            <a:endParaRPr lang="en-US" altLang="zh-TW" sz="2000" spc="3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000" spc="300" dirty="0"/>
              <a:t>沒有任何交通號誌燈且沒有其他車輛。</a:t>
            </a:r>
            <a:endParaRPr lang="en-US" altLang="zh-TW" sz="2000" spc="3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000" spc="300" dirty="0"/>
              <a:t>根據德國規定，限速</a:t>
            </a:r>
            <a:r>
              <a:rPr lang="en-US" altLang="zh-TW" sz="2000" spc="300" dirty="0"/>
              <a:t>50</a:t>
            </a:r>
            <a:r>
              <a:rPr lang="zh-TW" altLang="en-US" sz="2000" spc="300" dirty="0"/>
              <a:t>公里</a:t>
            </a:r>
            <a:r>
              <a:rPr lang="en-US" altLang="zh-TW" sz="2000" spc="300" dirty="0"/>
              <a:t>/</a:t>
            </a:r>
            <a:r>
              <a:rPr lang="zh-TW" altLang="en-US" sz="2000" spc="300" dirty="0"/>
              <a:t>小時。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AF6A733-D398-44E0-6918-FE421A1744FC}"/>
              </a:ext>
            </a:extLst>
          </p:cNvPr>
          <p:cNvSpPr txBox="1"/>
          <p:nvPr/>
        </p:nvSpPr>
        <p:spPr>
          <a:xfrm>
            <a:off x="2213131" y="2260323"/>
            <a:ext cx="9619640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000" spc="300" dirty="0"/>
              <a:t>根據</a:t>
            </a:r>
            <a:r>
              <a:rPr lang="en-US" altLang="zh-TW" sz="2000" dirty="0"/>
              <a:t>HUD/AR</a:t>
            </a:r>
            <a:r>
              <a:rPr lang="zh-TW" altLang="en-US" sz="2000" dirty="0"/>
              <a:t> </a:t>
            </a:r>
            <a:r>
              <a:rPr lang="en-US" altLang="zh-TW" sz="2000" dirty="0"/>
              <a:t>Display</a:t>
            </a:r>
            <a:r>
              <a:rPr lang="zh-TW" altLang="en-US" sz="2000" dirty="0"/>
              <a:t>所顯示的導航訊息，</a:t>
            </a:r>
            <a:r>
              <a:rPr lang="zh-TW" altLang="en-US" sz="2000" spc="300" dirty="0"/>
              <a:t>在正確的路口停下。</a:t>
            </a:r>
            <a:endParaRPr lang="en-US" altLang="zh-TW" sz="2000" spc="3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000" spc="300" dirty="0"/>
              <a:t>確定後，需按下方向盤上的按鈕關閉導航訊息。</a:t>
            </a:r>
            <a:endParaRPr lang="en-US" altLang="zh-TW" sz="2000" spc="3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000" spc="300" dirty="0"/>
              <a:t>實驗者會告知是否正確，若有錯誤，受測者需在完成實驗後重新駕駛。</a:t>
            </a:r>
            <a:endParaRPr lang="en-US" altLang="zh-TW" sz="2000" spc="3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4AC156B-DB8A-E50F-DC5B-7B062BA78174}"/>
              </a:ext>
            </a:extLst>
          </p:cNvPr>
          <p:cNvSpPr txBox="1"/>
          <p:nvPr/>
        </p:nvSpPr>
        <p:spPr>
          <a:xfrm>
            <a:off x="2213131" y="4108944"/>
            <a:ext cx="9619640" cy="2346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000" spc="300" dirty="0"/>
              <a:t>在模擬器的前方及後放各放一台喇叭。</a:t>
            </a:r>
            <a:endParaRPr lang="en-US" altLang="zh-TW" sz="2000" spc="3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000" spc="300" dirty="0"/>
              <a:t>喇叭個別播出一個數字</a:t>
            </a:r>
            <a:r>
              <a:rPr lang="en-US" altLang="zh-TW" sz="2000" spc="300" dirty="0"/>
              <a:t>(1~9)</a:t>
            </a:r>
            <a:r>
              <a:rPr lang="zh-TW" altLang="en-US" sz="2000" spc="300" dirty="0"/>
              <a:t>。</a:t>
            </a:r>
            <a:endParaRPr lang="en-US" altLang="zh-TW" sz="2000" spc="3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000" spc="300" dirty="0"/>
              <a:t>若前方播放數字為偶數，後方播放數字為奇數，受測者需回答</a:t>
            </a:r>
            <a:r>
              <a:rPr lang="en-US" altLang="zh-TW" sz="2000" spc="300" dirty="0"/>
              <a:t>“</a:t>
            </a:r>
            <a:r>
              <a:rPr lang="zh-TW" altLang="en-US" sz="2000" spc="300" dirty="0"/>
              <a:t>正確</a:t>
            </a:r>
            <a:r>
              <a:rPr lang="en-US" altLang="zh-TW" sz="2000" spc="300" dirty="0"/>
              <a:t>”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000" spc="300" dirty="0"/>
              <a:t>若前方播放數字為奇數，後方播放數字為偶數，受測者需回答</a:t>
            </a:r>
            <a:r>
              <a:rPr lang="en-US" altLang="zh-TW" sz="2000" spc="300" dirty="0"/>
              <a:t>“</a:t>
            </a:r>
            <a:r>
              <a:rPr lang="zh-TW" altLang="en-US" sz="2000" spc="300" dirty="0"/>
              <a:t>錯誤</a:t>
            </a:r>
            <a:r>
              <a:rPr lang="en-US" altLang="zh-TW" sz="2000" spc="300" dirty="0"/>
              <a:t>”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000" spc="300" dirty="0"/>
              <a:t>數字間隔為</a:t>
            </a:r>
            <a:r>
              <a:rPr lang="en-US" altLang="zh-TW" sz="2000" spc="300" dirty="0"/>
              <a:t>2</a:t>
            </a:r>
            <a:r>
              <a:rPr lang="zh-TW" altLang="en-US" sz="2000" spc="300" dirty="0"/>
              <a:t>秒。</a:t>
            </a:r>
            <a:endParaRPr lang="en-US" altLang="zh-TW" sz="2000" spc="300" dirty="0"/>
          </a:p>
        </p:txBody>
      </p:sp>
    </p:spTree>
    <p:extLst>
      <p:ext uri="{BB962C8B-B14F-4D97-AF65-F5344CB8AC3E}">
        <p14:creationId xmlns:p14="http://schemas.microsoft.com/office/powerpoint/2010/main" val="3358890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8D4BBAA5-8FC9-D946-68AF-F32E9BE34EB2}"/>
              </a:ext>
            </a:extLst>
          </p:cNvPr>
          <p:cNvGrpSpPr/>
          <p:nvPr/>
        </p:nvGrpSpPr>
        <p:grpSpPr>
          <a:xfrm>
            <a:off x="-1" y="0"/>
            <a:ext cx="12192002" cy="749030"/>
            <a:chOff x="-1" y="0"/>
            <a:chExt cx="12192002" cy="74903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877CE5F-872C-5309-7A84-5E879FB31DD7}"/>
                </a:ext>
              </a:extLst>
            </p:cNvPr>
            <p:cNvSpPr/>
            <p:nvPr/>
          </p:nvSpPr>
          <p:spPr>
            <a:xfrm rot="5400000">
              <a:off x="5721485" y="-5721486"/>
              <a:ext cx="749030" cy="1219200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50E45CCB-59E3-381F-7BE9-4094ABA25D76}"/>
                </a:ext>
              </a:extLst>
            </p:cNvPr>
            <p:cNvSpPr txBox="1"/>
            <p:nvPr/>
          </p:nvSpPr>
          <p:spPr>
            <a:xfrm>
              <a:off x="0" y="112905"/>
              <a:ext cx="16177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dirty="0">
                  <a:solidFill>
                    <a:schemeClr val="bg1">
                      <a:lumMod val="95000"/>
                    </a:schemeClr>
                  </a:solidFill>
                </a:rPr>
                <a:t>Method</a:t>
              </a:r>
              <a:endParaRPr lang="zh-TW" altLang="en-US" sz="2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40A08E2A-89B0-B852-94F0-39B0100587B0}"/>
              </a:ext>
            </a:extLst>
          </p:cNvPr>
          <p:cNvSpPr txBox="1"/>
          <p:nvPr/>
        </p:nvSpPr>
        <p:spPr>
          <a:xfrm>
            <a:off x="1748380" y="17446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solidFill>
                  <a:schemeClr val="bg1">
                    <a:lumMod val="95000"/>
                  </a:schemeClr>
                </a:solidFill>
              </a:rPr>
              <a:t>實驗設計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7CFC984-AF00-E39C-8284-15B6C4A8C7B4}"/>
              </a:ext>
            </a:extLst>
          </p:cNvPr>
          <p:cNvSpPr txBox="1"/>
          <p:nvPr/>
        </p:nvSpPr>
        <p:spPr>
          <a:xfrm>
            <a:off x="70802" y="923490"/>
            <a:ext cx="4123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b="1" spc="300" dirty="0"/>
              <a:t>自變項 </a:t>
            </a:r>
            <a:r>
              <a:rPr lang="en-US" altLang="zh-TW" sz="2000" b="1" spc="300" dirty="0"/>
              <a:t>:</a:t>
            </a:r>
            <a:r>
              <a:rPr lang="zh-TW" altLang="en-US" sz="2000" b="1" spc="300" dirty="0"/>
              <a:t> </a:t>
            </a:r>
            <a:r>
              <a:rPr lang="en-US" altLang="zh-TW" sz="2000" b="1" dirty="0"/>
              <a:t>HUD</a:t>
            </a:r>
            <a:r>
              <a:rPr lang="zh-TW" altLang="en-US" sz="2000" b="1" spc="300" dirty="0"/>
              <a:t>、</a:t>
            </a:r>
            <a:r>
              <a:rPr lang="en-US" altLang="zh-TW" sz="2000" b="1" dirty="0"/>
              <a:t>AR Display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013B0C4E-58FF-BF14-AD62-28E88431D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74" y="1618767"/>
            <a:ext cx="3894099" cy="2346443"/>
          </a:xfrm>
          <a:prstGeom prst="rect">
            <a:avLst/>
          </a:prstGeom>
          <a:ln>
            <a:noFill/>
          </a:ln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0C92B5FD-B4D1-929F-AE34-177E31930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735" y="2131866"/>
            <a:ext cx="6825139" cy="4626886"/>
          </a:xfrm>
          <a:prstGeom prst="rect">
            <a:avLst/>
          </a:prstGeom>
          <a:ln>
            <a:noFill/>
          </a:ln>
        </p:spPr>
      </p:pic>
      <p:grpSp>
        <p:nvGrpSpPr>
          <p:cNvPr id="21" name="群組 20">
            <a:extLst>
              <a:ext uri="{FF2B5EF4-FFF2-40B4-BE49-F238E27FC236}">
                <a16:creationId xmlns:a16="http://schemas.microsoft.com/office/drawing/2014/main" id="{F3FA7C21-C7C8-7E41-CADA-7ED8399B3526}"/>
              </a:ext>
            </a:extLst>
          </p:cNvPr>
          <p:cNvGrpSpPr/>
          <p:nvPr/>
        </p:nvGrpSpPr>
        <p:grpSpPr>
          <a:xfrm>
            <a:off x="70802" y="4195497"/>
            <a:ext cx="5172933" cy="2383701"/>
            <a:chOff x="674201" y="3976373"/>
            <a:chExt cx="5172933" cy="2383701"/>
          </a:xfrm>
        </p:grpSpPr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EC390275-96FB-3BBF-0755-BA65DF6A499E}"/>
                </a:ext>
              </a:extLst>
            </p:cNvPr>
            <p:cNvSpPr txBox="1"/>
            <p:nvPr/>
          </p:nvSpPr>
          <p:spPr>
            <a:xfrm>
              <a:off x="1182473" y="4475456"/>
              <a:ext cx="4664661" cy="1884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zh-TW" sz="2000" b="1" spc="300" dirty="0"/>
                <a:t>NDRT</a:t>
              </a:r>
              <a:r>
                <a:rPr lang="zh-TW" altLang="en-US" sz="2000" b="1" spc="300" dirty="0"/>
                <a:t>的反應時間</a:t>
              </a:r>
              <a:endParaRPr lang="en-US" altLang="zh-TW" sz="2000" b="1" spc="300" dirty="0"/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TW" altLang="en-US" sz="2000" b="1" spc="300" dirty="0"/>
                <a:t>鬆開油門到目標十字路口的距離</a:t>
              </a:r>
              <a:endParaRPr lang="en-US" altLang="zh-TW" sz="2000" b="1" spc="300" dirty="0"/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TW" altLang="en-US" sz="2000" b="1" spc="300" dirty="0"/>
                <a:t>接近速度</a:t>
              </a:r>
              <a:endParaRPr lang="en-US" altLang="zh-TW" sz="2000" b="1" spc="300" dirty="0"/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TW" altLang="en-US" sz="2000" b="1" spc="300" dirty="0"/>
                <a:t>主觀評價</a:t>
              </a: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44556A0D-6225-B4B1-C721-07FD9C5CC42E}"/>
                </a:ext>
              </a:extLst>
            </p:cNvPr>
            <p:cNvSpPr txBox="1"/>
            <p:nvPr/>
          </p:nvSpPr>
          <p:spPr>
            <a:xfrm>
              <a:off x="674201" y="3976373"/>
              <a:ext cx="2489913" cy="499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2000" b="1" spc="300" dirty="0"/>
                <a:t>依變項 </a:t>
              </a:r>
              <a:r>
                <a:rPr lang="en-US" altLang="zh-TW" sz="2000" b="1" spc="300" dirty="0"/>
                <a:t>:</a:t>
              </a:r>
              <a:r>
                <a:rPr lang="zh-TW" altLang="en-US" sz="2000" b="1" spc="300" dirty="0"/>
                <a:t> </a:t>
              </a:r>
              <a:endParaRPr lang="en-US" altLang="zh-TW" sz="2000" b="1" spc="300" dirty="0"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636E72F1-B7EE-9A1B-401F-711DAA2BE16F}"/>
              </a:ext>
            </a:extLst>
          </p:cNvPr>
          <p:cNvSpPr txBox="1"/>
          <p:nvPr/>
        </p:nvSpPr>
        <p:spPr>
          <a:xfrm>
            <a:off x="4194629" y="746695"/>
            <a:ext cx="6166484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1800" spc="300" dirty="0"/>
              <a:t>隨機分配受測者的組別</a:t>
            </a:r>
            <a:r>
              <a:rPr lang="en-US" altLang="zh-TW" sz="1800" spc="300" dirty="0"/>
              <a:t>(</a:t>
            </a:r>
            <a:r>
              <a:rPr lang="zh-TW" altLang="en-US" sz="1800" spc="300" dirty="0"/>
              <a:t>先</a:t>
            </a:r>
            <a:r>
              <a:rPr lang="en-US" altLang="zh-TW" sz="1800" spc="300" dirty="0"/>
              <a:t>HUD</a:t>
            </a:r>
            <a:r>
              <a:rPr lang="zh-TW" altLang="en-US" sz="1800" spc="300" dirty="0"/>
              <a:t>或先</a:t>
            </a:r>
            <a:r>
              <a:rPr lang="en-US" altLang="zh-TW" sz="1800" spc="300" dirty="0"/>
              <a:t>AR)</a:t>
            </a:r>
            <a:r>
              <a:rPr lang="zh-TW" altLang="en-US" sz="1800" spc="300" dirty="0"/>
              <a:t>。</a:t>
            </a:r>
            <a:endParaRPr lang="en-US" altLang="zh-TW" sz="1800" spc="3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1800" spc="300" dirty="0"/>
              <a:t>總共有七次的驅動，每次約</a:t>
            </a:r>
            <a:r>
              <a:rPr lang="en-US" altLang="zh-TW" sz="1800" spc="300" dirty="0"/>
              <a:t>1</a:t>
            </a:r>
            <a:r>
              <a:rPr lang="zh-TW" altLang="en-US" sz="1800" spc="300" dirty="0"/>
              <a:t>分半。</a:t>
            </a:r>
            <a:endParaRPr lang="en-US" altLang="zh-TW" sz="1800" spc="300" dirty="0"/>
          </a:p>
        </p:txBody>
      </p:sp>
    </p:spTree>
    <p:extLst>
      <p:ext uri="{BB962C8B-B14F-4D97-AF65-F5344CB8AC3E}">
        <p14:creationId xmlns:p14="http://schemas.microsoft.com/office/powerpoint/2010/main" val="2680798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8D4BBAA5-8FC9-D946-68AF-F32E9BE34EB2}"/>
              </a:ext>
            </a:extLst>
          </p:cNvPr>
          <p:cNvGrpSpPr/>
          <p:nvPr/>
        </p:nvGrpSpPr>
        <p:grpSpPr>
          <a:xfrm>
            <a:off x="-1" y="0"/>
            <a:ext cx="12192002" cy="749030"/>
            <a:chOff x="-1" y="0"/>
            <a:chExt cx="12192002" cy="74903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877CE5F-872C-5309-7A84-5E879FB31DD7}"/>
                </a:ext>
              </a:extLst>
            </p:cNvPr>
            <p:cNvSpPr/>
            <p:nvPr/>
          </p:nvSpPr>
          <p:spPr>
            <a:xfrm rot="5400000">
              <a:off x="5721485" y="-5721486"/>
              <a:ext cx="749030" cy="1219200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50E45CCB-59E3-381F-7BE9-4094ABA25D76}"/>
                </a:ext>
              </a:extLst>
            </p:cNvPr>
            <p:cNvSpPr txBox="1"/>
            <p:nvPr/>
          </p:nvSpPr>
          <p:spPr>
            <a:xfrm>
              <a:off x="0" y="112905"/>
              <a:ext cx="16177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dirty="0">
                  <a:solidFill>
                    <a:schemeClr val="bg1">
                      <a:lumMod val="95000"/>
                    </a:schemeClr>
                  </a:solidFill>
                </a:rPr>
                <a:t>Method</a:t>
              </a:r>
              <a:endParaRPr lang="zh-TW" altLang="en-US" sz="2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40A08E2A-89B0-B852-94F0-39B0100587B0}"/>
              </a:ext>
            </a:extLst>
          </p:cNvPr>
          <p:cNvSpPr txBox="1"/>
          <p:nvPr/>
        </p:nvSpPr>
        <p:spPr>
          <a:xfrm>
            <a:off x="1748380" y="174460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solidFill>
                  <a:schemeClr val="bg1">
                    <a:lumMod val="95000"/>
                  </a:schemeClr>
                </a:solidFill>
              </a:rPr>
              <a:t>受測者及實驗程序</a:t>
            </a: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3456375A-DC04-52C7-7AD0-0C31FDAFA5FB}"/>
              </a:ext>
            </a:extLst>
          </p:cNvPr>
          <p:cNvGrpSpPr/>
          <p:nvPr/>
        </p:nvGrpSpPr>
        <p:grpSpPr>
          <a:xfrm>
            <a:off x="573231" y="858232"/>
            <a:ext cx="11045538" cy="5871271"/>
            <a:chOff x="742806" y="858232"/>
            <a:chExt cx="11045538" cy="5871271"/>
          </a:xfrm>
        </p:grpSpPr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73F176D3-1595-FD8A-0775-156B05483D09}"/>
                </a:ext>
              </a:extLst>
            </p:cNvPr>
            <p:cNvSpPr txBox="1"/>
            <p:nvPr/>
          </p:nvSpPr>
          <p:spPr>
            <a:xfrm>
              <a:off x="3358860" y="872597"/>
              <a:ext cx="7473529" cy="2346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zh-TW" sz="2000" spc="300" dirty="0"/>
                <a:t>18</a:t>
              </a:r>
              <a:r>
                <a:rPr lang="zh-TW" altLang="en-US" sz="2000" spc="300" dirty="0"/>
                <a:t>位女性、</a:t>
              </a:r>
              <a:r>
                <a:rPr lang="en-US" altLang="zh-TW" sz="2000" spc="300" dirty="0"/>
                <a:t>41</a:t>
              </a:r>
              <a:r>
                <a:rPr lang="zh-TW" altLang="en-US" sz="2000" spc="300" dirty="0"/>
                <a:t>位男性</a:t>
              </a:r>
              <a:endParaRPr lang="en-US" altLang="zh-TW" sz="2000" spc="300" dirty="0"/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TW" altLang="en-US" sz="2000" spc="300" dirty="0"/>
                <a:t>平均年齡</a:t>
              </a:r>
              <a:r>
                <a:rPr lang="en-US" altLang="zh-TW" sz="2000" spc="300" dirty="0"/>
                <a:t>37.1</a:t>
              </a:r>
              <a:r>
                <a:rPr lang="zh-TW" altLang="en-US" sz="2000" spc="300" dirty="0"/>
                <a:t>歲</a:t>
              </a:r>
              <a:r>
                <a:rPr lang="en-US" altLang="zh-TW" sz="2000" spc="300" dirty="0"/>
                <a:t>(SD=11.11)</a:t>
              </a: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TW" altLang="en-US" sz="2000" spc="300" dirty="0"/>
                <a:t>平均每年行駛里程數</a:t>
              </a:r>
              <a:r>
                <a:rPr lang="en-US" altLang="zh-TW" sz="2000" spc="300" dirty="0"/>
                <a:t>1827.47(SD=11368.9)</a:t>
              </a: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TW" altLang="en-US" sz="2000" spc="300" dirty="0"/>
                <a:t>其中有</a:t>
              </a:r>
              <a:r>
                <a:rPr lang="en-US" altLang="zh-TW" sz="2000" spc="300" dirty="0"/>
                <a:t>44%</a:t>
              </a:r>
              <a:r>
                <a:rPr lang="zh-TW" altLang="en-US" sz="2000" spc="300" dirty="0"/>
                <a:t>的受測者曾使用過</a:t>
              </a:r>
              <a:r>
                <a:rPr lang="en-US" altLang="zh-TW" sz="2000" spc="300" dirty="0"/>
                <a:t>HUD</a:t>
              </a:r>
              <a:r>
                <a:rPr lang="zh-TW" altLang="en-US" sz="2000" spc="300" dirty="0"/>
                <a:t>，但很少使用</a:t>
              </a:r>
              <a:endParaRPr lang="en-US" altLang="zh-TW" sz="2000" spc="300" dirty="0"/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TW" altLang="en-US" sz="2000" spc="300" dirty="0"/>
                <a:t>有</a:t>
              </a:r>
              <a:r>
                <a:rPr lang="en-US" altLang="zh-TW" sz="2000" spc="300" dirty="0"/>
                <a:t>58%</a:t>
              </a:r>
              <a:r>
                <a:rPr lang="zh-TW" altLang="en-US" sz="2000" spc="300" dirty="0"/>
                <a:t>的受測者有配戴眼鏡或隱形眼鏡進行視力矯正</a:t>
              </a: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B06A3A28-846A-8EE7-2942-DC38DBBD0E09}"/>
                </a:ext>
              </a:extLst>
            </p:cNvPr>
            <p:cNvSpPr txBox="1"/>
            <p:nvPr/>
          </p:nvSpPr>
          <p:spPr>
            <a:xfrm>
              <a:off x="3358860" y="3429000"/>
              <a:ext cx="8429484" cy="3269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2000" spc="300" dirty="0"/>
                <a:t>先調查受測者的人口統計資料</a:t>
              </a:r>
              <a:endParaRPr lang="en-US" altLang="zh-TW" sz="2000" spc="300" dirty="0"/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2000" spc="300" dirty="0"/>
                <a:t>隨後請受測者進行</a:t>
              </a:r>
              <a:r>
                <a:rPr lang="en-US" altLang="zh-TW" sz="2000" dirty="0"/>
                <a:t>Butterfly Stereo Acuity Test</a:t>
              </a:r>
              <a:r>
                <a:rPr lang="zh-TW" altLang="en-US" sz="2000" spc="300" dirty="0"/>
                <a:t>及辨色力測試</a:t>
              </a:r>
              <a:endParaRPr lang="en-US" altLang="zh-TW" sz="2000" spc="300" dirty="0"/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2000" spc="300" dirty="0"/>
                <a:t>介紹實驗過程，包含設備的使用</a:t>
              </a:r>
              <a:endParaRPr lang="en-US" altLang="zh-TW" sz="2000" spc="300" dirty="0"/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2000" spc="300" dirty="0"/>
                <a:t>讓受測者熟悉模擬器、駕駛任務以及</a:t>
              </a:r>
              <a:r>
                <a:rPr lang="en-US" altLang="zh-TW" sz="2000" spc="300" dirty="0"/>
                <a:t>NDRT</a:t>
              </a:r>
              <a:r>
                <a:rPr lang="zh-TW" altLang="en-US" sz="2000" spc="300" dirty="0"/>
                <a:t>，同時配戴主動式快門</a:t>
              </a:r>
              <a:r>
                <a:rPr lang="en-US" altLang="zh-TW" sz="2000" spc="300" dirty="0"/>
                <a:t>3D</a:t>
              </a:r>
              <a:r>
                <a:rPr lang="zh-TW" altLang="en-US" sz="2000" spc="300" dirty="0"/>
                <a:t>眼鏡。訓練時間不限，直到受測者皆能正確執行任務</a:t>
              </a:r>
              <a:endParaRPr lang="en-US" altLang="zh-TW" sz="2000" spc="300" dirty="0"/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2000" spc="300" dirty="0"/>
                <a:t>訓練結束後，即可開始進行實驗</a:t>
              </a:r>
              <a:endParaRPr lang="en-US" altLang="zh-TW" sz="2000" spc="300" dirty="0"/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2000" spc="300" dirty="0"/>
                <a:t>實驗時間約需</a:t>
              </a:r>
              <a:r>
                <a:rPr lang="en-US" altLang="zh-TW" sz="2000" spc="300" dirty="0"/>
                <a:t>130</a:t>
              </a:r>
              <a:r>
                <a:rPr lang="zh-TW" altLang="en-US" sz="2000" spc="300" dirty="0"/>
                <a:t>分鐘，結束後受測者會得到一份小禮物</a:t>
              </a:r>
              <a:endParaRPr lang="en-US" altLang="zh-TW" sz="2000" spc="300" dirty="0"/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1574D511-B844-4083-0FBB-131E73D33E7F}"/>
                </a:ext>
              </a:extLst>
            </p:cNvPr>
            <p:cNvSpPr txBox="1"/>
            <p:nvPr/>
          </p:nvSpPr>
          <p:spPr>
            <a:xfrm>
              <a:off x="742806" y="1745738"/>
              <a:ext cx="1535493" cy="961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2000" spc="300" dirty="0"/>
                <a:t>總共</a:t>
              </a:r>
              <a:r>
                <a:rPr lang="en-US" altLang="zh-TW" sz="2000" spc="300" dirty="0"/>
                <a:t>59</a:t>
              </a:r>
              <a:r>
                <a:rPr lang="zh-TW" altLang="en-US" sz="2000" spc="300" dirty="0"/>
                <a:t>名</a:t>
              </a:r>
              <a:endParaRPr lang="en-US" altLang="zh-TW" sz="2000" spc="300" dirty="0"/>
            </a:p>
            <a:p>
              <a:pPr algn="ctr">
                <a:lnSpc>
                  <a:spcPct val="150000"/>
                </a:lnSpc>
              </a:pPr>
              <a:r>
                <a:rPr lang="zh-TW" altLang="en-US" sz="2000" spc="300" dirty="0"/>
                <a:t>受測者</a:t>
              </a:r>
              <a:endParaRPr lang="en-US" altLang="zh-TW" sz="2000" spc="300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A83477F6-F1B2-DA2E-C019-2DAEA2A3939F}"/>
                </a:ext>
              </a:extLst>
            </p:cNvPr>
            <p:cNvSpPr/>
            <p:nvPr/>
          </p:nvSpPr>
          <p:spPr>
            <a:xfrm>
              <a:off x="3126257" y="858232"/>
              <a:ext cx="8662087" cy="247809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3117FAE9-C6A3-B2B7-6049-9186E597F800}"/>
                </a:ext>
              </a:extLst>
            </p:cNvPr>
            <p:cNvSpPr/>
            <p:nvPr/>
          </p:nvSpPr>
          <p:spPr>
            <a:xfrm>
              <a:off x="3126257" y="3459891"/>
              <a:ext cx="8662087" cy="32696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88F835AF-4B82-B0B6-7E61-FCFDC5867C7B}"/>
                </a:ext>
              </a:extLst>
            </p:cNvPr>
            <p:cNvSpPr txBox="1"/>
            <p:nvPr/>
          </p:nvSpPr>
          <p:spPr>
            <a:xfrm>
              <a:off x="793316" y="4863864"/>
              <a:ext cx="143447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2400" dirty="0"/>
                <a:t>實驗程序</a:t>
              </a:r>
            </a:p>
          </p:txBody>
        </p:sp>
        <p:sp>
          <p:nvSpPr>
            <p:cNvPr id="15" name="箭號: 向右 14">
              <a:extLst>
                <a:ext uri="{FF2B5EF4-FFF2-40B4-BE49-F238E27FC236}">
                  <a16:creationId xmlns:a16="http://schemas.microsoft.com/office/drawing/2014/main" id="{501879C6-A866-EA7F-CED5-44A665377584}"/>
                </a:ext>
              </a:extLst>
            </p:cNvPr>
            <p:cNvSpPr/>
            <p:nvPr/>
          </p:nvSpPr>
          <p:spPr>
            <a:xfrm>
              <a:off x="2470829" y="1984066"/>
              <a:ext cx="487610" cy="484632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箭號: 向右 15">
              <a:extLst>
                <a:ext uri="{FF2B5EF4-FFF2-40B4-BE49-F238E27FC236}">
                  <a16:creationId xmlns:a16="http://schemas.microsoft.com/office/drawing/2014/main" id="{4C031275-7C9E-BDBF-39AA-6DC13381C535}"/>
                </a:ext>
              </a:extLst>
            </p:cNvPr>
            <p:cNvSpPr/>
            <p:nvPr/>
          </p:nvSpPr>
          <p:spPr>
            <a:xfrm>
              <a:off x="2470829" y="4821490"/>
              <a:ext cx="487610" cy="484632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77980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icrosoft YaHei">
      <a:majorFont>
        <a:latin typeface="Microsoft YaHei"/>
        <a:ea typeface="Microsoft YaHei"/>
        <a:cs typeface=""/>
      </a:majorFont>
      <a:minorFont>
        <a:latin typeface="Microsoft YaHe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7929</TotalTime>
  <Words>2314</Words>
  <Application>Microsoft Office PowerPoint</Application>
  <PresentationFormat>寬螢幕</PresentationFormat>
  <Paragraphs>163</Paragraphs>
  <Slides>17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5" baseType="lpstr">
      <vt:lpstr>ElsevierGulliver</vt:lpstr>
      <vt:lpstr>Helvetica Neue</vt:lpstr>
      <vt:lpstr>Microsoft YaHei</vt:lpstr>
      <vt:lpstr>Arial</vt:lpstr>
      <vt:lpstr>Calibri</vt:lpstr>
      <vt:lpstr>Cambria Math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. 宋</dc:creator>
  <cp:lastModifiedBy>. 宋</cp:lastModifiedBy>
  <cp:revision>74</cp:revision>
  <dcterms:created xsi:type="dcterms:W3CDTF">2023-01-20T06:18:31Z</dcterms:created>
  <dcterms:modified xsi:type="dcterms:W3CDTF">2023-03-13T07:54:12Z</dcterms:modified>
</cp:coreProperties>
</file>